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sldIdLst>
    <p:sldId id="256" r:id="rId2"/>
    <p:sldId id="290" r:id="rId3"/>
    <p:sldId id="302" r:id="rId4"/>
    <p:sldId id="295" r:id="rId5"/>
    <p:sldId id="296" r:id="rId6"/>
    <p:sldId id="297" r:id="rId7"/>
    <p:sldId id="298" r:id="rId8"/>
    <p:sldId id="299" r:id="rId9"/>
    <p:sldId id="300" r:id="rId10"/>
    <p:sldId id="303" r:id="rId11"/>
    <p:sldId id="307" r:id="rId12"/>
    <p:sldId id="309" r:id="rId13"/>
    <p:sldId id="30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4EF5135B-D22C-4AD2-88E3-AEF7CF770ADE}">
          <p14:sldIdLst>
            <p14:sldId id="256"/>
            <p14:sldId id="290"/>
            <p14:sldId id="302"/>
            <p14:sldId id="295"/>
            <p14:sldId id="296"/>
            <p14:sldId id="297"/>
            <p14:sldId id="298"/>
            <p14:sldId id="299"/>
            <p14:sldId id="300"/>
            <p14:sldId id="303"/>
            <p14:sldId id="307"/>
            <p14:sldId id="309"/>
            <p14:sldId id="30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CC"/>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76" autoAdjust="0"/>
  </p:normalViewPr>
  <p:slideViewPr>
    <p:cSldViewPr>
      <p:cViewPr>
        <p:scale>
          <a:sx n="100" d="100"/>
          <a:sy n="100" d="100"/>
        </p:scale>
        <p:origin x="-110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C1A868F-3666-4B26-BD42-5B057E29E98F}" type="doc">
      <dgm:prSet loTypeId="urn:microsoft.com/office/officeart/2005/8/layout/target2" loCatId="relationship" qsTypeId="urn:microsoft.com/office/officeart/2005/8/quickstyle/3d2" qsCatId="3D" csTypeId="urn:microsoft.com/office/officeart/2005/8/colors/colorful2" csCatId="colorful" phldr="1"/>
      <dgm:spPr/>
      <dgm:t>
        <a:bodyPr/>
        <a:lstStyle/>
        <a:p>
          <a:endParaRPr lang="en-US"/>
        </a:p>
      </dgm:t>
    </dgm:pt>
    <dgm:pt modelId="{92063BD9-9B04-4090-84F1-EFFF63E43269}">
      <dgm:prSet/>
      <dgm:spPr/>
      <dgm:t>
        <a:bodyPr/>
        <a:lstStyle/>
        <a:p>
          <a:pPr rtl="0"/>
          <a:r>
            <a:rPr lang="en-US" baseline="0" dirty="0" smtClean="0">
              <a:solidFill>
                <a:schemeClr val="tx1"/>
              </a:solidFill>
            </a:rPr>
            <a:t>First, by enabling the PA (personal assistant) to accurately register the mood of the user;</a:t>
          </a:r>
          <a:endParaRPr lang="en-US" dirty="0">
            <a:solidFill>
              <a:schemeClr val="tx1"/>
            </a:solidFill>
          </a:endParaRPr>
        </a:p>
      </dgm:t>
    </dgm:pt>
    <dgm:pt modelId="{866FF46B-0BF8-4F14-98A1-37B4C11AC314}" type="parTrans" cxnId="{DD32E575-0046-44D2-AE2B-1F71753450D8}">
      <dgm:prSet/>
      <dgm:spPr/>
      <dgm:t>
        <a:bodyPr/>
        <a:lstStyle/>
        <a:p>
          <a:endParaRPr lang="en-US"/>
        </a:p>
      </dgm:t>
    </dgm:pt>
    <dgm:pt modelId="{70F804FA-42E8-4BE5-B51C-C976B635AE6F}" type="sibTrans" cxnId="{DD32E575-0046-44D2-AE2B-1F71753450D8}">
      <dgm:prSet/>
      <dgm:spPr/>
      <dgm:t>
        <a:bodyPr/>
        <a:lstStyle/>
        <a:p>
          <a:endParaRPr lang="en-US"/>
        </a:p>
      </dgm:t>
    </dgm:pt>
    <dgm:pt modelId="{C1374189-D78E-4BA7-822C-35BE249B6335}">
      <dgm:prSet/>
      <dgm:spPr/>
      <dgm:t>
        <a:bodyPr/>
        <a:lstStyle/>
        <a:p>
          <a:pPr rtl="0"/>
          <a:r>
            <a:rPr lang="en-US" baseline="0" dirty="0" smtClean="0"/>
            <a:t>Second, allowing the mobile device to intuitively respond to the user’s present mood state by suggesting/initiating the next set of actions:</a:t>
          </a:r>
          <a:endParaRPr lang="en-US" dirty="0"/>
        </a:p>
      </dgm:t>
    </dgm:pt>
    <dgm:pt modelId="{49C1A9B5-5D98-47BC-8511-E55B57F07FAB}" type="parTrans" cxnId="{790BB1AC-7BED-4F78-BB30-283054C0E0C0}">
      <dgm:prSet/>
      <dgm:spPr/>
      <dgm:t>
        <a:bodyPr/>
        <a:lstStyle/>
        <a:p>
          <a:endParaRPr lang="en-US"/>
        </a:p>
      </dgm:t>
    </dgm:pt>
    <dgm:pt modelId="{29F3F160-75AF-4867-899E-322D1B2A675D}" type="sibTrans" cxnId="{790BB1AC-7BED-4F78-BB30-283054C0E0C0}">
      <dgm:prSet/>
      <dgm:spPr/>
      <dgm:t>
        <a:bodyPr/>
        <a:lstStyle/>
        <a:p>
          <a:endParaRPr lang="en-US"/>
        </a:p>
      </dgm:t>
    </dgm:pt>
    <dgm:pt modelId="{3EC26973-436B-457F-9906-808D9DA8EFE8}">
      <dgm:prSet/>
      <dgm:spPr/>
      <dgm:t>
        <a:bodyPr/>
        <a:lstStyle/>
        <a:p>
          <a:pPr rtl="0"/>
          <a:endParaRPr lang="en-US"/>
        </a:p>
      </dgm:t>
    </dgm:pt>
    <dgm:pt modelId="{E08C6747-475C-4793-B8AA-D36D5972179F}" type="parTrans" cxnId="{B0C01767-ADCF-4C97-A0E9-D170D6035BD5}">
      <dgm:prSet/>
      <dgm:spPr/>
      <dgm:t>
        <a:bodyPr/>
        <a:lstStyle/>
        <a:p>
          <a:endParaRPr lang="en-US"/>
        </a:p>
      </dgm:t>
    </dgm:pt>
    <dgm:pt modelId="{9320C006-F7B0-4EE3-92CE-53150F5AB686}" type="sibTrans" cxnId="{B0C01767-ADCF-4C97-A0E9-D170D6035BD5}">
      <dgm:prSet/>
      <dgm:spPr/>
      <dgm:t>
        <a:bodyPr/>
        <a:lstStyle/>
        <a:p>
          <a:endParaRPr lang="en-US"/>
        </a:p>
      </dgm:t>
    </dgm:pt>
    <dgm:pt modelId="{DBF718E5-DF3C-4CED-8F10-E6FF450780AF}">
      <dgm:prSet/>
      <dgm:spPr/>
      <dgm:t>
        <a:bodyPr/>
        <a:lstStyle/>
        <a:p>
          <a:pPr rtl="0"/>
          <a:r>
            <a:rPr lang="en-US" baseline="0" dirty="0" smtClean="0"/>
            <a:t>Texting/talking to business associates or family/friends</a:t>
          </a:r>
          <a:endParaRPr lang="en-US" dirty="0"/>
        </a:p>
      </dgm:t>
    </dgm:pt>
    <dgm:pt modelId="{9832BB8B-DC47-42C6-BD51-EA7C87E93FD8}" type="parTrans" cxnId="{7D5B27E7-85B3-4145-8064-6FC153A88CFA}">
      <dgm:prSet/>
      <dgm:spPr/>
      <dgm:t>
        <a:bodyPr/>
        <a:lstStyle/>
        <a:p>
          <a:endParaRPr lang="en-US"/>
        </a:p>
      </dgm:t>
    </dgm:pt>
    <dgm:pt modelId="{F085AD3C-F817-4D28-98FA-277E43DFD083}" type="sibTrans" cxnId="{7D5B27E7-85B3-4145-8064-6FC153A88CFA}">
      <dgm:prSet/>
      <dgm:spPr/>
      <dgm:t>
        <a:bodyPr/>
        <a:lstStyle/>
        <a:p>
          <a:endParaRPr lang="en-US"/>
        </a:p>
      </dgm:t>
    </dgm:pt>
    <dgm:pt modelId="{EF020672-44AB-48AB-8D47-DED005EC80F2}">
      <dgm:prSet/>
      <dgm:spPr/>
      <dgm:t>
        <a:bodyPr/>
        <a:lstStyle/>
        <a:p>
          <a:pPr rtl="0"/>
          <a:r>
            <a:rPr lang="en-US" baseline="0" dirty="0" smtClean="0"/>
            <a:t>Cybershopping for specific products or services or general surfing for health information, news media, etc.  </a:t>
          </a:r>
          <a:endParaRPr lang="en-US" dirty="0"/>
        </a:p>
      </dgm:t>
    </dgm:pt>
    <dgm:pt modelId="{2CCA8997-B4E6-4A6B-BFF2-D0700D481AD7}" type="parTrans" cxnId="{05A9C4C9-6E90-46B7-977D-522E09D3FBB1}">
      <dgm:prSet/>
      <dgm:spPr/>
      <dgm:t>
        <a:bodyPr/>
        <a:lstStyle/>
        <a:p>
          <a:endParaRPr lang="en-US"/>
        </a:p>
      </dgm:t>
    </dgm:pt>
    <dgm:pt modelId="{48EAB8C4-DEB8-49A4-8E13-AB8643DEB57E}" type="sibTrans" cxnId="{05A9C4C9-6E90-46B7-977D-522E09D3FBB1}">
      <dgm:prSet/>
      <dgm:spPr/>
      <dgm:t>
        <a:bodyPr/>
        <a:lstStyle/>
        <a:p>
          <a:endParaRPr lang="en-US"/>
        </a:p>
      </dgm:t>
    </dgm:pt>
    <dgm:pt modelId="{9EE7FD8D-F7BB-4C34-BF97-19E2EE795B3D}">
      <dgm:prSet/>
      <dgm:spPr/>
      <dgm:t>
        <a:bodyPr/>
        <a:lstStyle/>
        <a:p>
          <a:pPr rtl="0"/>
          <a:r>
            <a:rPr lang="en-US" baseline="0" dirty="0" smtClean="0"/>
            <a:t>Calling AAA service if the user’s car won’t  start or if the keys have been accidentally left inside a locked car  </a:t>
          </a:r>
          <a:endParaRPr lang="en-US" dirty="0"/>
        </a:p>
      </dgm:t>
    </dgm:pt>
    <dgm:pt modelId="{3BADE554-73C0-448C-BE4E-DBF1581F1427}" type="parTrans" cxnId="{01B8F65C-1091-4F34-B82C-E91B8D9BF1F4}">
      <dgm:prSet/>
      <dgm:spPr/>
      <dgm:t>
        <a:bodyPr/>
        <a:lstStyle/>
        <a:p>
          <a:endParaRPr lang="en-US"/>
        </a:p>
      </dgm:t>
    </dgm:pt>
    <dgm:pt modelId="{9259A615-87E0-4CA4-A916-4E792A43779F}" type="sibTrans" cxnId="{01B8F65C-1091-4F34-B82C-E91B8D9BF1F4}">
      <dgm:prSet/>
      <dgm:spPr/>
      <dgm:t>
        <a:bodyPr/>
        <a:lstStyle/>
        <a:p>
          <a:endParaRPr lang="en-US"/>
        </a:p>
      </dgm:t>
    </dgm:pt>
    <dgm:pt modelId="{BCD25654-FC3F-4D2F-984E-76ED25AB0057}" type="pres">
      <dgm:prSet presAssocID="{AC1A868F-3666-4B26-BD42-5B057E29E98F}" presName="Name0" presStyleCnt="0">
        <dgm:presLayoutVars>
          <dgm:chMax val="3"/>
          <dgm:chPref val="1"/>
          <dgm:dir/>
          <dgm:animLvl val="lvl"/>
          <dgm:resizeHandles/>
        </dgm:presLayoutVars>
      </dgm:prSet>
      <dgm:spPr/>
      <dgm:t>
        <a:bodyPr/>
        <a:lstStyle/>
        <a:p>
          <a:endParaRPr lang="en-US"/>
        </a:p>
      </dgm:t>
    </dgm:pt>
    <dgm:pt modelId="{C610D308-60EE-4C31-B68D-632AE9717106}" type="pres">
      <dgm:prSet presAssocID="{AC1A868F-3666-4B26-BD42-5B057E29E98F}" presName="outerBox" presStyleCnt="0"/>
      <dgm:spPr/>
    </dgm:pt>
    <dgm:pt modelId="{C6D55BAA-E047-4C59-BAB0-168DA8BE85B7}" type="pres">
      <dgm:prSet presAssocID="{AC1A868F-3666-4B26-BD42-5B057E29E98F}" presName="outerBoxParent" presStyleLbl="node1" presStyleIdx="0" presStyleCnt="3"/>
      <dgm:spPr/>
      <dgm:t>
        <a:bodyPr/>
        <a:lstStyle/>
        <a:p>
          <a:endParaRPr lang="en-US"/>
        </a:p>
      </dgm:t>
    </dgm:pt>
    <dgm:pt modelId="{DFE25CE2-118D-4272-8F22-34E28C46A514}" type="pres">
      <dgm:prSet presAssocID="{AC1A868F-3666-4B26-BD42-5B057E29E98F}" presName="outerBoxChildren" presStyleCnt="0"/>
      <dgm:spPr/>
    </dgm:pt>
    <dgm:pt modelId="{FFF0F84B-BA03-4A59-8399-DF3410637DD3}" type="pres">
      <dgm:prSet presAssocID="{AC1A868F-3666-4B26-BD42-5B057E29E98F}" presName="middleBox" presStyleCnt="0"/>
      <dgm:spPr/>
    </dgm:pt>
    <dgm:pt modelId="{0B54FE53-AE0B-4493-AC21-2C0B42D40769}" type="pres">
      <dgm:prSet presAssocID="{AC1A868F-3666-4B26-BD42-5B057E29E98F}" presName="middleBoxParent" presStyleLbl="node1" presStyleIdx="1" presStyleCnt="3"/>
      <dgm:spPr/>
      <dgm:t>
        <a:bodyPr/>
        <a:lstStyle/>
        <a:p>
          <a:endParaRPr lang="en-US"/>
        </a:p>
      </dgm:t>
    </dgm:pt>
    <dgm:pt modelId="{C783AF23-3A01-4E86-8816-BF88A3D02600}" type="pres">
      <dgm:prSet presAssocID="{AC1A868F-3666-4B26-BD42-5B057E29E98F}" presName="middleBoxChildren" presStyleCnt="0"/>
      <dgm:spPr/>
    </dgm:pt>
    <dgm:pt modelId="{8E36F4D5-052B-417A-A7BB-05D9A6A27A79}" type="pres">
      <dgm:prSet presAssocID="{AC1A868F-3666-4B26-BD42-5B057E29E98F}" presName="centerBox" presStyleCnt="0"/>
      <dgm:spPr/>
    </dgm:pt>
    <dgm:pt modelId="{D57BE74C-DA5F-4D3C-B98F-370B01BE3C8C}" type="pres">
      <dgm:prSet presAssocID="{AC1A868F-3666-4B26-BD42-5B057E29E98F}" presName="centerBoxParent" presStyleLbl="node1" presStyleIdx="2" presStyleCnt="3"/>
      <dgm:spPr/>
      <dgm:t>
        <a:bodyPr/>
        <a:lstStyle/>
        <a:p>
          <a:endParaRPr lang="en-US"/>
        </a:p>
      </dgm:t>
    </dgm:pt>
    <dgm:pt modelId="{735181A9-55BC-44AC-8ACB-7B1CB731A206}" type="pres">
      <dgm:prSet presAssocID="{AC1A868F-3666-4B26-BD42-5B057E29E98F}" presName="centerBoxChildren" presStyleCnt="0"/>
      <dgm:spPr/>
    </dgm:pt>
    <dgm:pt modelId="{70B6EE6B-1D17-43A6-AFEC-D369B7DF9173}" type="pres">
      <dgm:prSet presAssocID="{DBF718E5-DF3C-4CED-8F10-E6FF450780AF}" presName="cChild" presStyleLbl="fgAcc1" presStyleIdx="0" presStyleCnt="3">
        <dgm:presLayoutVars>
          <dgm:bulletEnabled val="1"/>
        </dgm:presLayoutVars>
      </dgm:prSet>
      <dgm:spPr/>
      <dgm:t>
        <a:bodyPr/>
        <a:lstStyle/>
        <a:p>
          <a:endParaRPr lang="en-US"/>
        </a:p>
      </dgm:t>
    </dgm:pt>
    <dgm:pt modelId="{8DBC5A0E-EAB6-4473-9B2B-5732906C122F}" type="pres">
      <dgm:prSet presAssocID="{F085AD3C-F817-4D28-98FA-277E43DFD083}" presName="centerSibTrans" presStyleCnt="0"/>
      <dgm:spPr/>
    </dgm:pt>
    <dgm:pt modelId="{229DE12A-3D4D-4009-9655-913908D5C9BF}" type="pres">
      <dgm:prSet presAssocID="{EF020672-44AB-48AB-8D47-DED005EC80F2}" presName="cChild" presStyleLbl="fgAcc1" presStyleIdx="1" presStyleCnt="3">
        <dgm:presLayoutVars>
          <dgm:bulletEnabled val="1"/>
        </dgm:presLayoutVars>
      </dgm:prSet>
      <dgm:spPr/>
      <dgm:t>
        <a:bodyPr/>
        <a:lstStyle/>
        <a:p>
          <a:endParaRPr lang="en-US"/>
        </a:p>
      </dgm:t>
    </dgm:pt>
    <dgm:pt modelId="{2096A7B2-2D78-4A76-A92D-EC097F57AC29}" type="pres">
      <dgm:prSet presAssocID="{48EAB8C4-DEB8-49A4-8E13-AB8643DEB57E}" presName="centerSibTrans" presStyleCnt="0"/>
      <dgm:spPr/>
    </dgm:pt>
    <dgm:pt modelId="{73153B2E-1052-4A9A-A504-344C0CAA86C7}" type="pres">
      <dgm:prSet presAssocID="{9EE7FD8D-F7BB-4C34-BF97-19E2EE795B3D}" presName="cChild" presStyleLbl="fgAcc1" presStyleIdx="2" presStyleCnt="3">
        <dgm:presLayoutVars>
          <dgm:bulletEnabled val="1"/>
        </dgm:presLayoutVars>
      </dgm:prSet>
      <dgm:spPr/>
      <dgm:t>
        <a:bodyPr/>
        <a:lstStyle/>
        <a:p>
          <a:endParaRPr lang="en-US"/>
        </a:p>
      </dgm:t>
    </dgm:pt>
  </dgm:ptLst>
  <dgm:cxnLst>
    <dgm:cxn modelId="{EDB07DF8-E71B-4EBF-BB8B-E58A1D6878B2}" type="presOf" srcId="{92063BD9-9B04-4090-84F1-EFFF63E43269}" destId="{C6D55BAA-E047-4C59-BAB0-168DA8BE85B7}" srcOrd="0" destOrd="0" presId="urn:microsoft.com/office/officeart/2005/8/layout/target2"/>
    <dgm:cxn modelId="{790BB1AC-7BED-4F78-BB30-283054C0E0C0}" srcId="{AC1A868F-3666-4B26-BD42-5B057E29E98F}" destId="{C1374189-D78E-4BA7-822C-35BE249B6335}" srcOrd="1" destOrd="0" parTransId="{49C1A9B5-5D98-47BC-8511-E55B57F07FAB}" sibTransId="{29F3F160-75AF-4867-899E-322D1B2A675D}"/>
    <dgm:cxn modelId="{05A9C4C9-6E90-46B7-977D-522E09D3FBB1}" srcId="{3EC26973-436B-457F-9906-808D9DA8EFE8}" destId="{EF020672-44AB-48AB-8D47-DED005EC80F2}" srcOrd="1" destOrd="0" parTransId="{2CCA8997-B4E6-4A6B-BFF2-D0700D481AD7}" sibTransId="{48EAB8C4-DEB8-49A4-8E13-AB8643DEB57E}"/>
    <dgm:cxn modelId="{40E9156F-6DC8-42F5-ACF1-15B9634BCF60}" type="presOf" srcId="{3EC26973-436B-457F-9906-808D9DA8EFE8}" destId="{D57BE74C-DA5F-4D3C-B98F-370B01BE3C8C}" srcOrd="0" destOrd="0" presId="urn:microsoft.com/office/officeart/2005/8/layout/target2"/>
    <dgm:cxn modelId="{B0C01767-ADCF-4C97-A0E9-D170D6035BD5}" srcId="{AC1A868F-3666-4B26-BD42-5B057E29E98F}" destId="{3EC26973-436B-457F-9906-808D9DA8EFE8}" srcOrd="2" destOrd="0" parTransId="{E08C6747-475C-4793-B8AA-D36D5972179F}" sibTransId="{9320C006-F7B0-4EE3-92CE-53150F5AB686}"/>
    <dgm:cxn modelId="{8A8BA2A0-7D08-4879-B2A1-838B08E807CC}" type="presOf" srcId="{DBF718E5-DF3C-4CED-8F10-E6FF450780AF}" destId="{70B6EE6B-1D17-43A6-AFEC-D369B7DF9173}" srcOrd="0" destOrd="0" presId="urn:microsoft.com/office/officeart/2005/8/layout/target2"/>
    <dgm:cxn modelId="{DD32E575-0046-44D2-AE2B-1F71753450D8}" srcId="{AC1A868F-3666-4B26-BD42-5B057E29E98F}" destId="{92063BD9-9B04-4090-84F1-EFFF63E43269}" srcOrd="0" destOrd="0" parTransId="{866FF46B-0BF8-4F14-98A1-37B4C11AC314}" sibTransId="{70F804FA-42E8-4BE5-B51C-C976B635AE6F}"/>
    <dgm:cxn modelId="{01B8F65C-1091-4F34-B82C-E91B8D9BF1F4}" srcId="{3EC26973-436B-457F-9906-808D9DA8EFE8}" destId="{9EE7FD8D-F7BB-4C34-BF97-19E2EE795B3D}" srcOrd="2" destOrd="0" parTransId="{3BADE554-73C0-448C-BE4E-DBF1581F1427}" sibTransId="{9259A615-87E0-4CA4-A916-4E792A43779F}"/>
    <dgm:cxn modelId="{703DA7F0-4ACA-4A11-B931-204A3687B431}" type="presOf" srcId="{9EE7FD8D-F7BB-4C34-BF97-19E2EE795B3D}" destId="{73153B2E-1052-4A9A-A504-344C0CAA86C7}" srcOrd="0" destOrd="0" presId="urn:microsoft.com/office/officeart/2005/8/layout/target2"/>
    <dgm:cxn modelId="{572301F3-2955-4915-955C-0470624110D4}" type="presOf" srcId="{AC1A868F-3666-4B26-BD42-5B057E29E98F}" destId="{BCD25654-FC3F-4D2F-984E-76ED25AB0057}" srcOrd="0" destOrd="0" presId="urn:microsoft.com/office/officeart/2005/8/layout/target2"/>
    <dgm:cxn modelId="{D506EC79-E540-435F-BC48-965FDE4DF41E}" type="presOf" srcId="{C1374189-D78E-4BA7-822C-35BE249B6335}" destId="{0B54FE53-AE0B-4493-AC21-2C0B42D40769}" srcOrd="0" destOrd="0" presId="urn:microsoft.com/office/officeart/2005/8/layout/target2"/>
    <dgm:cxn modelId="{7D5B27E7-85B3-4145-8064-6FC153A88CFA}" srcId="{3EC26973-436B-457F-9906-808D9DA8EFE8}" destId="{DBF718E5-DF3C-4CED-8F10-E6FF450780AF}" srcOrd="0" destOrd="0" parTransId="{9832BB8B-DC47-42C6-BD51-EA7C87E93FD8}" sibTransId="{F085AD3C-F817-4D28-98FA-277E43DFD083}"/>
    <dgm:cxn modelId="{511022DC-9D65-4AE1-9FDB-0C6A58DD398E}" type="presOf" srcId="{EF020672-44AB-48AB-8D47-DED005EC80F2}" destId="{229DE12A-3D4D-4009-9655-913908D5C9BF}" srcOrd="0" destOrd="0" presId="urn:microsoft.com/office/officeart/2005/8/layout/target2"/>
    <dgm:cxn modelId="{2A166437-2898-408C-A7D4-1045FF9E6C6A}" type="presParOf" srcId="{BCD25654-FC3F-4D2F-984E-76ED25AB0057}" destId="{C610D308-60EE-4C31-B68D-632AE9717106}" srcOrd="0" destOrd="0" presId="urn:microsoft.com/office/officeart/2005/8/layout/target2"/>
    <dgm:cxn modelId="{F70076A8-2479-437B-B29F-EA41474BE515}" type="presParOf" srcId="{C610D308-60EE-4C31-B68D-632AE9717106}" destId="{C6D55BAA-E047-4C59-BAB0-168DA8BE85B7}" srcOrd="0" destOrd="0" presId="urn:microsoft.com/office/officeart/2005/8/layout/target2"/>
    <dgm:cxn modelId="{77148F02-7A61-46A9-A4A9-B83D0F1A3BA8}" type="presParOf" srcId="{C610D308-60EE-4C31-B68D-632AE9717106}" destId="{DFE25CE2-118D-4272-8F22-34E28C46A514}" srcOrd="1" destOrd="0" presId="urn:microsoft.com/office/officeart/2005/8/layout/target2"/>
    <dgm:cxn modelId="{DEEA269B-A89F-4225-B785-B1F62457E888}" type="presParOf" srcId="{BCD25654-FC3F-4D2F-984E-76ED25AB0057}" destId="{FFF0F84B-BA03-4A59-8399-DF3410637DD3}" srcOrd="1" destOrd="0" presId="urn:microsoft.com/office/officeart/2005/8/layout/target2"/>
    <dgm:cxn modelId="{135088AB-751F-46B7-B19F-8D5F46D466E5}" type="presParOf" srcId="{FFF0F84B-BA03-4A59-8399-DF3410637DD3}" destId="{0B54FE53-AE0B-4493-AC21-2C0B42D40769}" srcOrd="0" destOrd="0" presId="urn:microsoft.com/office/officeart/2005/8/layout/target2"/>
    <dgm:cxn modelId="{FA583CBB-988E-4051-9FBA-3092AABFA8B6}" type="presParOf" srcId="{FFF0F84B-BA03-4A59-8399-DF3410637DD3}" destId="{C783AF23-3A01-4E86-8816-BF88A3D02600}" srcOrd="1" destOrd="0" presId="urn:microsoft.com/office/officeart/2005/8/layout/target2"/>
    <dgm:cxn modelId="{D7FA7FA3-CD16-4A16-95EA-1E14DBC11023}" type="presParOf" srcId="{BCD25654-FC3F-4D2F-984E-76ED25AB0057}" destId="{8E36F4D5-052B-417A-A7BB-05D9A6A27A79}" srcOrd="2" destOrd="0" presId="urn:microsoft.com/office/officeart/2005/8/layout/target2"/>
    <dgm:cxn modelId="{06ABB7DF-F4A0-460F-B852-018A0CEA97EA}" type="presParOf" srcId="{8E36F4D5-052B-417A-A7BB-05D9A6A27A79}" destId="{D57BE74C-DA5F-4D3C-B98F-370B01BE3C8C}" srcOrd="0" destOrd="0" presId="urn:microsoft.com/office/officeart/2005/8/layout/target2"/>
    <dgm:cxn modelId="{7F87F1AA-470C-4C89-A742-5DE5FAA275FF}" type="presParOf" srcId="{8E36F4D5-052B-417A-A7BB-05D9A6A27A79}" destId="{735181A9-55BC-44AC-8ACB-7B1CB731A206}" srcOrd="1" destOrd="0" presId="urn:microsoft.com/office/officeart/2005/8/layout/target2"/>
    <dgm:cxn modelId="{6D63476E-865E-42BB-A779-2CB69B849F5D}" type="presParOf" srcId="{735181A9-55BC-44AC-8ACB-7B1CB731A206}" destId="{70B6EE6B-1D17-43A6-AFEC-D369B7DF9173}" srcOrd="0" destOrd="0" presId="urn:microsoft.com/office/officeart/2005/8/layout/target2"/>
    <dgm:cxn modelId="{493DE7D2-6B02-4D86-B157-F44D1EBC3FD8}" type="presParOf" srcId="{735181A9-55BC-44AC-8ACB-7B1CB731A206}" destId="{8DBC5A0E-EAB6-4473-9B2B-5732906C122F}" srcOrd="1" destOrd="0" presId="urn:microsoft.com/office/officeart/2005/8/layout/target2"/>
    <dgm:cxn modelId="{1EF53749-E882-4809-99D4-88F8D754A5DC}" type="presParOf" srcId="{735181A9-55BC-44AC-8ACB-7B1CB731A206}" destId="{229DE12A-3D4D-4009-9655-913908D5C9BF}" srcOrd="2" destOrd="0" presId="urn:microsoft.com/office/officeart/2005/8/layout/target2"/>
    <dgm:cxn modelId="{53E1218A-0CF0-4084-84B2-EC98C147790C}" type="presParOf" srcId="{735181A9-55BC-44AC-8ACB-7B1CB731A206}" destId="{2096A7B2-2D78-4A76-A92D-EC097F57AC29}" srcOrd="3" destOrd="0" presId="urn:microsoft.com/office/officeart/2005/8/layout/target2"/>
    <dgm:cxn modelId="{FE869A5E-56A4-4663-820B-818314D678D3}" type="presParOf" srcId="{735181A9-55BC-44AC-8ACB-7B1CB731A206}" destId="{73153B2E-1052-4A9A-A504-344C0CAA86C7}" srcOrd="4"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6A63FA5-A594-4759-BE23-298E94ADF50E}" type="doc">
      <dgm:prSet loTypeId="urn:microsoft.com/office/officeart/2005/8/layout/target3" loCatId="relationship" qsTypeId="urn:microsoft.com/office/officeart/2005/8/quickstyle/3d4" qsCatId="3D" csTypeId="urn:microsoft.com/office/officeart/2005/8/colors/accent2_4" csCatId="accent2" phldr="1"/>
      <dgm:spPr/>
      <dgm:t>
        <a:bodyPr/>
        <a:lstStyle/>
        <a:p>
          <a:endParaRPr lang="en-US"/>
        </a:p>
      </dgm:t>
    </dgm:pt>
    <dgm:pt modelId="{35EECF86-FE63-4181-8351-B6A885CE807D}">
      <dgm:prSet/>
      <dgm:spPr/>
      <dgm:t>
        <a:bodyPr/>
        <a:lstStyle/>
        <a:p>
          <a:pPr algn="l" rtl="0"/>
          <a:r>
            <a:rPr lang="en-US" baseline="0" dirty="0" smtClean="0"/>
            <a:t>Shopping for online for products/services is often an emotionally complex process: while some shoppers may need reassurance that a product is in vogue other shoppers, in contrast, may need confirmation that a product, stylish or not, represents a practical purchase.</a:t>
          </a:r>
          <a:endParaRPr lang="en-US" dirty="0"/>
        </a:p>
      </dgm:t>
    </dgm:pt>
    <dgm:pt modelId="{01657A10-83F2-49C6-AB8E-8D350D1F662F}" type="parTrans" cxnId="{1551A7A5-4FB2-458A-BA1C-9D55634877D6}">
      <dgm:prSet/>
      <dgm:spPr/>
      <dgm:t>
        <a:bodyPr/>
        <a:lstStyle/>
        <a:p>
          <a:endParaRPr lang="en-US"/>
        </a:p>
      </dgm:t>
    </dgm:pt>
    <dgm:pt modelId="{BF339A70-C3C1-4911-84D8-8CB693299821}" type="sibTrans" cxnId="{1551A7A5-4FB2-458A-BA1C-9D55634877D6}">
      <dgm:prSet/>
      <dgm:spPr/>
      <dgm:t>
        <a:bodyPr/>
        <a:lstStyle/>
        <a:p>
          <a:endParaRPr lang="en-US"/>
        </a:p>
      </dgm:t>
    </dgm:pt>
    <dgm:pt modelId="{61A5AC1C-10B7-4C70-ACDB-0B4063C4D16A}">
      <dgm:prSet/>
      <dgm:spPr/>
      <dgm:t>
        <a:bodyPr/>
        <a:lstStyle/>
        <a:p>
          <a:pPr algn="l" rtl="0"/>
          <a:r>
            <a:rPr lang="en-US" baseline="0" dirty="0" smtClean="0"/>
            <a:t>The same wide array of emotional needs are found when mobile users search for hotels and restaurants: while some restaurant seekers may prioritize the quality of the food others may be much more concerned about parking and long lines.</a:t>
          </a:r>
          <a:endParaRPr lang="en-US" dirty="0"/>
        </a:p>
      </dgm:t>
    </dgm:pt>
    <dgm:pt modelId="{778BDD75-B37B-42FB-AC0D-C08AD0BFE583}" type="parTrans" cxnId="{450FF946-E8DB-49BD-94FE-4D822F7BA742}">
      <dgm:prSet/>
      <dgm:spPr/>
      <dgm:t>
        <a:bodyPr/>
        <a:lstStyle/>
        <a:p>
          <a:endParaRPr lang="en-US"/>
        </a:p>
      </dgm:t>
    </dgm:pt>
    <dgm:pt modelId="{9BE43993-55B3-4473-98AE-977196688DA7}" type="sibTrans" cxnId="{450FF946-E8DB-49BD-94FE-4D822F7BA742}">
      <dgm:prSet/>
      <dgm:spPr/>
      <dgm:t>
        <a:bodyPr/>
        <a:lstStyle/>
        <a:p>
          <a:endParaRPr lang="en-US"/>
        </a:p>
      </dgm:t>
    </dgm:pt>
    <dgm:pt modelId="{45F02571-8667-45A2-B7A9-EB9ED61BAD79}" type="pres">
      <dgm:prSet presAssocID="{46A63FA5-A594-4759-BE23-298E94ADF50E}" presName="Name0" presStyleCnt="0">
        <dgm:presLayoutVars>
          <dgm:chMax val="7"/>
          <dgm:dir/>
          <dgm:animLvl val="lvl"/>
          <dgm:resizeHandles val="exact"/>
        </dgm:presLayoutVars>
      </dgm:prSet>
      <dgm:spPr/>
      <dgm:t>
        <a:bodyPr/>
        <a:lstStyle/>
        <a:p>
          <a:endParaRPr lang="en-US"/>
        </a:p>
      </dgm:t>
    </dgm:pt>
    <dgm:pt modelId="{93108052-CC92-4A38-AB1F-D9295F84F42A}" type="pres">
      <dgm:prSet presAssocID="{35EECF86-FE63-4181-8351-B6A885CE807D}" presName="circle1" presStyleLbl="node1" presStyleIdx="0" presStyleCnt="2"/>
      <dgm:spPr/>
    </dgm:pt>
    <dgm:pt modelId="{236E605B-0A30-41CB-822D-1B7742FC8F7B}" type="pres">
      <dgm:prSet presAssocID="{35EECF86-FE63-4181-8351-B6A885CE807D}" presName="space" presStyleCnt="0"/>
      <dgm:spPr/>
    </dgm:pt>
    <dgm:pt modelId="{9DB9698B-6002-409C-80BE-0F78A56807D4}" type="pres">
      <dgm:prSet presAssocID="{35EECF86-FE63-4181-8351-B6A885CE807D}" presName="rect1" presStyleLbl="alignAcc1" presStyleIdx="0" presStyleCnt="2"/>
      <dgm:spPr/>
      <dgm:t>
        <a:bodyPr/>
        <a:lstStyle/>
        <a:p>
          <a:endParaRPr lang="en-US"/>
        </a:p>
      </dgm:t>
    </dgm:pt>
    <dgm:pt modelId="{C0706A93-4B54-438F-BD91-6B514FB7B2F9}" type="pres">
      <dgm:prSet presAssocID="{61A5AC1C-10B7-4C70-ACDB-0B4063C4D16A}" presName="vertSpace2" presStyleLbl="node1" presStyleIdx="0" presStyleCnt="2"/>
      <dgm:spPr/>
    </dgm:pt>
    <dgm:pt modelId="{C29C4681-40DB-4369-836E-18976D63E4B2}" type="pres">
      <dgm:prSet presAssocID="{61A5AC1C-10B7-4C70-ACDB-0B4063C4D16A}" presName="circle2" presStyleLbl="node1" presStyleIdx="1" presStyleCnt="2"/>
      <dgm:spPr/>
    </dgm:pt>
    <dgm:pt modelId="{BF858243-8A66-417E-822D-D60239198AF8}" type="pres">
      <dgm:prSet presAssocID="{61A5AC1C-10B7-4C70-ACDB-0B4063C4D16A}" presName="rect2" presStyleLbl="alignAcc1" presStyleIdx="1" presStyleCnt="2"/>
      <dgm:spPr/>
      <dgm:t>
        <a:bodyPr/>
        <a:lstStyle/>
        <a:p>
          <a:endParaRPr lang="en-US"/>
        </a:p>
      </dgm:t>
    </dgm:pt>
    <dgm:pt modelId="{340695CD-DCCA-4FA5-9B19-5290DF69BCE3}" type="pres">
      <dgm:prSet presAssocID="{35EECF86-FE63-4181-8351-B6A885CE807D}" presName="rect1ParTxNoCh" presStyleLbl="alignAcc1" presStyleIdx="1" presStyleCnt="2">
        <dgm:presLayoutVars>
          <dgm:chMax val="1"/>
          <dgm:bulletEnabled val="1"/>
        </dgm:presLayoutVars>
      </dgm:prSet>
      <dgm:spPr/>
      <dgm:t>
        <a:bodyPr/>
        <a:lstStyle/>
        <a:p>
          <a:endParaRPr lang="en-US"/>
        </a:p>
      </dgm:t>
    </dgm:pt>
    <dgm:pt modelId="{F8E59D2A-0339-4DFB-9F07-6E4B50156C96}" type="pres">
      <dgm:prSet presAssocID="{61A5AC1C-10B7-4C70-ACDB-0B4063C4D16A}" presName="rect2ParTxNoCh" presStyleLbl="alignAcc1" presStyleIdx="1" presStyleCnt="2">
        <dgm:presLayoutVars>
          <dgm:chMax val="1"/>
          <dgm:bulletEnabled val="1"/>
        </dgm:presLayoutVars>
      </dgm:prSet>
      <dgm:spPr/>
      <dgm:t>
        <a:bodyPr/>
        <a:lstStyle/>
        <a:p>
          <a:endParaRPr lang="en-US"/>
        </a:p>
      </dgm:t>
    </dgm:pt>
  </dgm:ptLst>
  <dgm:cxnLst>
    <dgm:cxn modelId="{450FF946-E8DB-49BD-94FE-4D822F7BA742}" srcId="{46A63FA5-A594-4759-BE23-298E94ADF50E}" destId="{61A5AC1C-10B7-4C70-ACDB-0B4063C4D16A}" srcOrd="1" destOrd="0" parTransId="{778BDD75-B37B-42FB-AC0D-C08AD0BFE583}" sibTransId="{9BE43993-55B3-4473-98AE-977196688DA7}"/>
    <dgm:cxn modelId="{DF42F35D-69C3-4A77-ADAA-3FE1DBED528E}" type="presOf" srcId="{46A63FA5-A594-4759-BE23-298E94ADF50E}" destId="{45F02571-8667-45A2-B7A9-EB9ED61BAD79}" srcOrd="0" destOrd="0" presId="urn:microsoft.com/office/officeart/2005/8/layout/target3"/>
    <dgm:cxn modelId="{00966355-34D4-4F22-AB83-91178BE7B8DD}" type="presOf" srcId="{35EECF86-FE63-4181-8351-B6A885CE807D}" destId="{340695CD-DCCA-4FA5-9B19-5290DF69BCE3}" srcOrd="1" destOrd="0" presId="urn:microsoft.com/office/officeart/2005/8/layout/target3"/>
    <dgm:cxn modelId="{1551A7A5-4FB2-458A-BA1C-9D55634877D6}" srcId="{46A63FA5-A594-4759-BE23-298E94ADF50E}" destId="{35EECF86-FE63-4181-8351-B6A885CE807D}" srcOrd="0" destOrd="0" parTransId="{01657A10-83F2-49C6-AB8E-8D350D1F662F}" sibTransId="{BF339A70-C3C1-4911-84D8-8CB693299821}"/>
    <dgm:cxn modelId="{A9FF6232-633F-46BA-8E0A-D1DF8B461579}" type="presOf" srcId="{61A5AC1C-10B7-4C70-ACDB-0B4063C4D16A}" destId="{F8E59D2A-0339-4DFB-9F07-6E4B50156C96}" srcOrd="1" destOrd="0" presId="urn:microsoft.com/office/officeart/2005/8/layout/target3"/>
    <dgm:cxn modelId="{B5D8E32A-DF1B-4792-99B6-D631D06E8764}" type="presOf" srcId="{35EECF86-FE63-4181-8351-B6A885CE807D}" destId="{9DB9698B-6002-409C-80BE-0F78A56807D4}" srcOrd="0" destOrd="0" presId="urn:microsoft.com/office/officeart/2005/8/layout/target3"/>
    <dgm:cxn modelId="{FC2396D3-93A7-48CB-976B-ABA31E21D353}" type="presOf" srcId="{61A5AC1C-10B7-4C70-ACDB-0B4063C4D16A}" destId="{BF858243-8A66-417E-822D-D60239198AF8}" srcOrd="0" destOrd="0" presId="urn:microsoft.com/office/officeart/2005/8/layout/target3"/>
    <dgm:cxn modelId="{2700858F-9748-4512-8A2A-B84C6F794028}" type="presParOf" srcId="{45F02571-8667-45A2-B7A9-EB9ED61BAD79}" destId="{93108052-CC92-4A38-AB1F-D9295F84F42A}" srcOrd="0" destOrd="0" presId="urn:microsoft.com/office/officeart/2005/8/layout/target3"/>
    <dgm:cxn modelId="{61B8E9AD-C4A2-45D9-AAA0-F4D9C1A06497}" type="presParOf" srcId="{45F02571-8667-45A2-B7A9-EB9ED61BAD79}" destId="{236E605B-0A30-41CB-822D-1B7742FC8F7B}" srcOrd="1" destOrd="0" presId="urn:microsoft.com/office/officeart/2005/8/layout/target3"/>
    <dgm:cxn modelId="{155011DC-39BF-473F-9239-CB8B5CCD87CB}" type="presParOf" srcId="{45F02571-8667-45A2-B7A9-EB9ED61BAD79}" destId="{9DB9698B-6002-409C-80BE-0F78A56807D4}" srcOrd="2" destOrd="0" presId="urn:microsoft.com/office/officeart/2005/8/layout/target3"/>
    <dgm:cxn modelId="{14F17FAA-29C5-4429-94E1-004848AE283A}" type="presParOf" srcId="{45F02571-8667-45A2-B7A9-EB9ED61BAD79}" destId="{C0706A93-4B54-438F-BD91-6B514FB7B2F9}" srcOrd="3" destOrd="0" presId="urn:microsoft.com/office/officeart/2005/8/layout/target3"/>
    <dgm:cxn modelId="{6C1893A9-4879-4803-9E3E-D3D7450B8087}" type="presParOf" srcId="{45F02571-8667-45A2-B7A9-EB9ED61BAD79}" destId="{C29C4681-40DB-4369-836E-18976D63E4B2}" srcOrd="4" destOrd="0" presId="urn:microsoft.com/office/officeart/2005/8/layout/target3"/>
    <dgm:cxn modelId="{20708863-5735-4EE1-91BD-C622C5B80DA6}" type="presParOf" srcId="{45F02571-8667-45A2-B7A9-EB9ED61BAD79}" destId="{BF858243-8A66-417E-822D-D60239198AF8}" srcOrd="5" destOrd="0" presId="urn:microsoft.com/office/officeart/2005/8/layout/target3"/>
    <dgm:cxn modelId="{54465EA6-2D8C-4428-8010-5DA170B8C8F4}" type="presParOf" srcId="{45F02571-8667-45A2-B7A9-EB9ED61BAD79}" destId="{340695CD-DCCA-4FA5-9B19-5290DF69BCE3}" srcOrd="6" destOrd="0" presId="urn:microsoft.com/office/officeart/2005/8/layout/target3"/>
    <dgm:cxn modelId="{3D190B40-4C0A-48C6-B2BE-054E60126541}" type="presParOf" srcId="{45F02571-8667-45A2-B7A9-EB9ED61BAD79}" destId="{F8E59D2A-0339-4DFB-9F07-6E4B50156C96}" srcOrd="7"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606BA47-4C55-459B-9658-91416FDEEACD}" type="doc">
      <dgm:prSet loTypeId="urn:microsoft.com/office/officeart/2009/3/layout/StepUpProcess" loCatId="process" qsTypeId="urn:microsoft.com/office/officeart/2005/8/quickstyle/simple5" qsCatId="simple" csTypeId="urn:microsoft.com/office/officeart/2005/8/colors/accent1_2" csCatId="accent1" phldr="1"/>
      <dgm:spPr/>
      <dgm:t>
        <a:bodyPr/>
        <a:lstStyle/>
        <a:p>
          <a:endParaRPr lang="en-US"/>
        </a:p>
      </dgm:t>
    </dgm:pt>
    <dgm:pt modelId="{B8B89B01-1FD3-40D9-843C-37CE2F275BDC}">
      <dgm:prSet/>
      <dgm:spPr/>
      <dgm:t>
        <a:bodyPr/>
        <a:lstStyle/>
        <a:p>
          <a:pPr rtl="0"/>
          <a:r>
            <a:rPr lang="en-US" baseline="0" smtClean="0"/>
            <a:t>The emotionally intelligent PA mines consumer-generated media to find just those postings that respond to the present emotional needs of the mobile user. </a:t>
          </a:r>
          <a:endParaRPr lang="en-US"/>
        </a:p>
      </dgm:t>
    </dgm:pt>
    <dgm:pt modelId="{B370BC4C-7255-4CF4-A98C-0901EC557367}" type="parTrans" cxnId="{F06B4942-7DA8-477A-AB66-29AACC3DE1C3}">
      <dgm:prSet/>
      <dgm:spPr/>
      <dgm:t>
        <a:bodyPr/>
        <a:lstStyle/>
        <a:p>
          <a:endParaRPr lang="en-US"/>
        </a:p>
      </dgm:t>
    </dgm:pt>
    <dgm:pt modelId="{87238F32-E903-4F64-B049-A08F2E46F8F7}" type="sibTrans" cxnId="{F06B4942-7DA8-477A-AB66-29AACC3DE1C3}">
      <dgm:prSet/>
      <dgm:spPr/>
      <dgm:t>
        <a:bodyPr/>
        <a:lstStyle/>
        <a:p>
          <a:endParaRPr lang="en-US"/>
        </a:p>
      </dgm:t>
    </dgm:pt>
    <dgm:pt modelId="{CEFCDD81-115E-49A9-A163-CD9E30C463BD}">
      <dgm:prSet/>
      <dgm:spPr/>
      <dgm:t>
        <a:bodyPr/>
        <a:lstStyle/>
        <a:p>
          <a:pPr rtl="0"/>
          <a:r>
            <a:rPr lang="en-US" baseline="0" dirty="0" smtClean="0"/>
            <a:t>Using Sequence Package Analysis (SPA) technology –  by building a special set of parsing structures that capture the subtle emotional features of natural language into the smartphone’s natural language platform – the nuances and subtleties of opinion-related postings are then extracted/abstracted for the mobile user</a:t>
          </a:r>
          <a:r>
            <a:rPr lang="en-US" baseline="0" dirty="0" smtClean="0"/>
            <a:t>. (A. </a:t>
          </a:r>
          <a:r>
            <a:rPr lang="en-US" baseline="0" dirty="0" err="1" smtClean="0"/>
            <a:t>Neustein</a:t>
          </a:r>
          <a:r>
            <a:rPr lang="en-US" baseline="0" dirty="0" smtClean="0"/>
            <a:t>, Chapter 5 in Mobile Speech, Springer 2013)</a:t>
          </a:r>
          <a:endParaRPr lang="en-US" dirty="0"/>
        </a:p>
      </dgm:t>
    </dgm:pt>
    <dgm:pt modelId="{D7D34CD8-7112-49F7-8311-AB0EF6ECD19C}" type="parTrans" cxnId="{657EC2B8-F118-42E9-BAFF-A984530F0162}">
      <dgm:prSet/>
      <dgm:spPr/>
      <dgm:t>
        <a:bodyPr/>
        <a:lstStyle/>
        <a:p>
          <a:endParaRPr lang="en-US"/>
        </a:p>
      </dgm:t>
    </dgm:pt>
    <dgm:pt modelId="{AD356FCA-2381-40E0-BF59-AD6ACEC1A73F}" type="sibTrans" cxnId="{657EC2B8-F118-42E9-BAFF-A984530F0162}">
      <dgm:prSet/>
      <dgm:spPr/>
      <dgm:t>
        <a:bodyPr/>
        <a:lstStyle/>
        <a:p>
          <a:endParaRPr lang="en-US"/>
        </a:p>
      </dgm:t>
    </dgm:pt>
    <dgm:pt modelId="{C2A585CD-6813-4856-A690-6AA2FCA91DA4}" type="pres">
      <dgm:prSet presAssocID="{7606BA47-4C55-459B-9658-91416FDEEACD}" presName="rootnode" presStyleCnt="0">
        <dgm:presLayoutVars>
          <dgm:chMax/>
          <dgm:chPref/>
          <dgm:dir/>
          <dgm:animLvl val="lvl"/>
        </dgm:presLayoutVars>
      </dgm:prSet>
      <dgm:spPr/>
      <dgm:t>
        <a:bodyPr/>
        <a:lstStyle/>
        <a:p>
          <a:endParaRPr lang="en-US"/>
        </a:p>
      </dgm:t>
    </dgm:pt>
    <dgm:pt modelId="{207767C6-72CD-4A79-9D9C-1AD3D192532B}" type="pres">
      <dgm:prSet presAssocID="{B8B89B01-1FD3-40D9-843C-37CE2F275BDC}" presName="composite" presStyleCnt="0"/>
      <dgm:spPr/>
    </dgm:pt>
    <dgm:pt modelId="{256D4C10-00F2-49AA-8243-2F7F9A1C8A71}" type="pres">
      <dgm:prSet presAssocID="{B8B89B01-1FD3-40D9-843C-37CE2F275BDC}" presName="LShape" presStyleLbl="alignNode1" presStyleIdx="0" presStyleCnt="3"/>
      <dgm:spPr/>
    </dgm:pt>
    <dgm:pt modelId="{1FF0A6D4-E090-426C-91E2-7A4B8D490B39}" type="pres">
      <dgm:prSet presAssocID="{B8B89B01-1FD3-40D9-843C-37CE2F275BDC}" presName="ParentText" presStyleLbl="revTx" presStyleIdx="0" presStyleCnt="2">
        <dgm:presLayoutVars>
          <dgm:chMax val="0"/>
          <dgm:chPref val="0"/>
          <dgm:bulletEnabled val="1"/>
        </dgm:presLayoutVars>
      </dgm:prSet>
      <dgm:spPr/>
      <dgm:t>
        <a:bodyPr/>
        <a:lstStyle/>
        <a:p>
          <a:endParaRPr lang="en-US"/>
        </a:p>
      </dgm:t>
    </dgm:pt>
    <dgm:pt modelId="{931F1FE1-A954-49AB-BD9A-40127CC74280}" type="pres">
      <dgm:prSet presAssocID="{B8B89B01-1FD3-40D9-843C-37CE2F275BDC}" presName="Triangle" presStyleLbl="alignNode1" presStyleIdx="1" presStyleCnt="3"/>
      <dgm:spPr/>
    </dgm:pt>
    <dgm:pt modelId="{B8EA757B-F504-4553-8F1D-4E6E15AB1932}" type="pres">
      <dgm:prSet presAssocID="{87238F32-E903-4F64-B049-A08F2E46F8F7}" presName="sibTrans" presStyleCnt="0"/>
      <dgm:spPr/>
    </dgm:pt>
    <dgm:pt modelId="{85BFB55D-7E03-4BE2-8612-BD6130A57073}" type="pres">
      <dgm:prSet presAssocID="{87238F32-E903-4F64-B049-A08F2E46F8F7}" presName="space" presStyleCnt="0"/>
      <dgm:spPr/>
    </dgm:pt>
    <dgm:pt modelId="{BD4A2551-77A3-44DA-979C-08BA559EDB1F}" type="pres">
      <dgm:prSet presAssocID="{CEFCDD81-115E-49A9-A163-CD9E30C463BD}" presName="composite" presStyleCnt="0"/>
      <dgm:spPr/>
    </dgm:pt>
    <dgm:pt modelId="{F27C15ED-1FFB-4B7E-9CE5-93C22E9EA3C5}" type="pres">
      <dgm:prSet presAssocID="{CEFCDD81-115E-49A9-A163-CD9E30C463BD}" presName="LShape" presStyleLbl="alignNode1" presStyleIdx="2" presStyleCnt="3"/>
      <dgm:spPr/>
    </dgm:pt>
    <dgm:pt modelId="{F92155B4-CF05-4A14-93D6-C98DEEACD363}" type="pres">
      <dgm:prSet presAssocID="{CEFCDD81-115E-49A9-A163-CD9E30C463BD}" presName="ParentText" presStyleLbl="revTx" presStyleIdx="1" presStyleCnt="2">
        <dgm:presLayoutVars>
          <dgm:chMax val="0"/>
          <dgm:chPref val="0"/>
          <dgm:bulletEnabled val="1"/>
        </dgm:presLayoutVars>
      </dgm:prSet>
      <dgm:spPr/>
      <dgm:t>
        <a:bodyPr/>
        <a:lstStyle/>
        <a:p>
          <a:endParaRPr lang="en-US"/>
        </a:p>
      </dgm:t>
    </dgm:pt>
  </dgm:ptLst>
  <dgm:cxnLst>
    <dgm:cxn modelId="{04E8D436-840F-45AA-9D58-0CF3CFE3692A}" type="presOf" srcId="{B8B89B01-1FD3-40D9-843C-37CE2F275BDC}" destId="{1FF0A6D4-E090-426C-91E2-7A4B8D490B39}" srcOrd="0" destOrd="0" presId="urn:microsoft.com/office/officeart/2009/3/layout/StepUpProcess"/>
    <dgm:cxn modelId="{657EC2B8-F118-42E9-BAFF-A984530F0162}" srcId="{7606BA47-4C55-459B-9658-91416FDEEACD}" destId="{CEFCDD81-115E-49A9-A163-CD9E30C463BD}" srcOrd="1" destOrd="0" parTransId="{D7D34CD8-7112-49F7-8311-AB0EF6ECD19C}" sibTransId="{AD356FCA-2381-40E0-BF59-AD6ACEC1A73F}"/>
    <dgm:cxn modelId="{F06B4942-7DA8-477A-AB66-29AACC3DE1C3}" srcId="{7606BA47-4C55-459B-9658-91416FDEEACD}" destId="{B8B89B01-1FD3-40D9-843C-37CE2F275BDC}" srcOrd="0" destOrd="0" parTransId="{B370BC4C-7255-4CF4-A98C-0901EC557367}" sibTransId="{87238F32-E903-4F64-B049-A08F2E46F8F7}"/>
    <dgm:cxn modelId="{23A3A687-994D-4505-93C2-FF5C2A2FBED3}" type="presOf" srcId="{7606BA47-4C55-459B-9658-91416FDEEACD}" destId="{C2A585CD-6813-4856-A690-6AA2FCA91DA4}" srcOrd="0" destOrd="0" presId="urn:microsoft.com/office/officeart/2009/3/layout/StepUpProcess"/>
    <dgm:cxn modelId="{3FDD52CA-3B7D-44EB-92D6-71A8BF790EF2}" type="presOf" srcId="{CEFCDD81-115E-49A9-A163-CD9E30C463BD}" destId="{F92155B4-CF05-4A14-93D6-C98DEEACD363}" srcOrd="0" destOrd="0" presId="urn:microsoft.com/office/officeart/2009/3/layout/StepUpProcess"/>
    <dgm:cxn modelId="{269AF235-DB3C-49AA-AC28-B980753DC102}" type="presParOf" srcId="{C2A585CD-6813-4856-A690-6AA2FCA91DA4}" destId="{207767C6-72CD-4A79-9D9C-1AD3D192532B}" srcOrd="0" destOrd="0" presId="urn:microsoft.com/office/officeart/2009/3/layout/StepUpProcess"/>
    <dgm:cxn modelId="{E5B68ED3-0768-4178-BEEA-E450467AACD5}" type="presParOf" srcId="{207767C6-72CD-4A79-9D9C-1AD3D192532B}" destId="{256D4C10-00F2-49AA-8243-2F7F9A1C8A71}" srcOrd="0" destOrd="0" presId="urn:microsoft.com/office/officeart/2009/3/layout/StepUpProcess"/>
    <dgm:cxn modelId="{EBDC352E-FC11-4B40-8CE1-E9B581E488BB}" type="presParOf" srcId="{207767C6-72CD-4A79-9D9C-1AD3D192532B}" destId="{1FF0A6D4-E090-426C-91E2-7A4B8D490B39}" srcOrd="1" destOrd="0" presId="urn:microsoft.com/office/officeart/2009/3/layout/StepUpProcess"/>
    <dgm:cxn modelId="{7A0A8090-8D45-4CD7-A6F4-3D70153B6596}" type="presParOf" srcId="{207767C6-72CD-4A79-9D9C-1AD3D192532B}" destId="{931F1FE1-A954-49AB-BD9A-40127CC74280}" srcOrd="2" destOrd="0" presId="urn:microsoft.com/office/officeart/2009/3/layout/StepUpProcess"/>
    <dgm:cxn modelId="{F22F3F31-BCD9-4A7A-A36D-D773CC3FB992}" type="presParOf" srcId="{C2A585CD-6813-4856-A690-6AA2FCA91DA4}" destId="{B8EA757B-F504-4553-8F1D-4E6E15AB1932}" srcOrd="1" destOrd="0" presId="urn:microsoft.com/office/officeart/2009/3/layout/StepUpProcess"/>
    <dgm:cxn modelId="{B3AF0945-4E19-4EC0-ABB9-CFE2CD24106C}" type="presParOf" srcId="{B8EA757B-F504-4553-8F1D-4E6E15AB1932}" destId="{85BFB55D-7E03-4BE2-8612-BD6130A57073}" srcOrd="0" destOrd="0" presId="urn:microsoft.com/office/officeart/2009/3/layout/StepUpProcess"/>
    <dgm:cxn modelId="{BC5B4135-6895-4D25-B60B-B99AF2C11FCB}" type="presParOf" srcId="{C2A585CD-6813-4856-A690-6AA2FCA91DA4}" destId="{BD4A2551-77A3-44DA-979C-08BA559EDB1F}" srcOrd="2" destOrd="0" presId="urn:microsoft.com/office/officeart/2009/3/layout/StepUpProcess"/>
    <dgm:cxn modelId="{7ED86250-49E0-4260-854B-0DF825B3BAE3}" type="presParOf" srcId="{BD4A2551-77A3-44DA-979C-08BA559EDB1F}" destId="{F27C15ED-1FFB-4B7E-9CE5-93C22E9EA3C5}" srcOrd="0" destOrd="0" presId="urn:microsoft.com/office/officeart/2009/3/layout/StepUpProcess"/>
    <dgm:cxn modelId="{E7EAA941-A7A0-4832-A5CE-FE60B9977E45}" type="presParOf" srcId="{BD4A2551-77A3-44DA-979C-08BA559EDB1F}" destId="{F92155B4-CF05-4A14-93D6-C98DEEACD363}"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253420F-B901-4883-A873-D3C5342ADEB3}" type="doc">
      <dgm:prSet loTypeId="urn:microsoft.com/office/officeart/2005/8/layout/target3" loCatId="relationship" qsTypeId="urn:microsoft.com/office/officeart/2005/8/quickstyle/3d3" qsCatId="3D" csTypeId="urn:microsoft.com/office/officeart/2005/8/colors/colorful3" csCatId="colorful" phldr="1"/>
      <dgm:spPr/>
      <dgm:t>
        <a:bodyPr/>
        <a:lstStyle/>
        <a:p>
          <a:endParaRPr lang="en-US"/>
        </a:p>
      </dgm:t>
    </dgm:pt>
    <dgm:pt modelId="{0A1EFBFC-7FFE-404D-AFF0-E14477249BB4}">
      <dgm:prSet/>
      <dgm:spPr/>
      <dgm:t>
        <a:bodyPr/>
        <a:lstStyle/>
        <a:p>
          <a:pPr algn="l" rtl="0"/>
          <a:r>
            <a:rPr lang="en-US" baseline="0" dirty="0" smtClean="0"/>
            <a:t>The SPA-designed BNF (Backus-Naur Form) table, unlike a conventional table consisting of parts of speech (e.g., N, V, ADJ, NP, VP or ADJP), consists of </a:t>
          </a:r>
          <a:r>
            <a:rPr lang="en-US" i="1" baseline="0" dirty="0" smtClean="0"/>
            <a:t>sequentially-implicative</a:t>
          </a:r>
          <a:r>
            <a:rPr lang="en-US" baseline="0" dirty="0" smtClean="0"/>
            <a:t> units: what this means is that their formal grammatical representation is defined by sequence as opposed to syntax.</a:t>
          </a:r>
          <a:endParaRPr lang="en-US" dirty="0"/>
        </a:p>
      </dgm:t>
    </dgm:pt>
    <dgm:pt modelId="{43F6C080-50DD-43CB-8D87-2242F17C55E2}" type="parTrans" cxnId="{5B7677E8-1A0B-4BF7-B774-0A4D697323AE}">
      <dgm:prSet/>
      <dgm:spPr/>
      <dgm:t>
        <a:bodyPr/>
        <a:lstStyle/>
        <a:p>
          <a:endParaRPr lang="en-US"/>
        </a:p>
      </dgm:t>
    </dgm:pt>
    <dgm:pt modelId="{0CD18D50-8FB0-45C6-895D-575335051162}" type="sibTrans" cxnId="{5B7677E8-1A0B-4BF7-B774-0A4D697323AE}">
      <dgm:prSet/>
      <dgm:spPr/>
      <dgm:t>
        <a:bodyPr/>
        <a:lstStyle/>
        <a:p>
          <a:endParaRPr lang="en-US"/>
        </a:p>
      </dgm:t>
    </dgm:pt>
    <dgm:pt modelId="{376A8BF0-850F-439A-A163-EE412CC9D73E}">
      <dgm:prSet/>
      <dgm:spPr/>
      <dgm:t>
        <a:bodyPr/>
        <a:lstStyle/>
        <a:p>
          <a:pPr algn="l" rtl="0"/>
          <a:r>
            <a:rPr lang="en-US" baseline="0" dirty="0" smtClean="0"/>
            <a:t>By relying on the sequence package in its entirety as the </a:t>
          </a:r>
          <a:r>
            <a:rPr lang="en-US" i="1" baseline="0" dirty="0" smtClean="0"/>
            <a:t>primary </a:t>
          </a:r>
          <a:r>
            <a:rPr lang="en-US" baseline="0" dirty="0" smtClean="0"/>
            <a:t>unit of analysis, rather than on isolated syntactic parts (such as N, V, or NP), the SPA-designed BNF table is able to depict the subtleties and other emotional elements of online reviews by identifying the sequences found in such reviews. </a:t>
          </a:r>
          <a:endParaRPr lang="en-US" dirty="0"/>
        </a:p>
      </dgm:t>
    </dgm:pt>
    <dgm:pt modelId="{E8C42C7C-5BBB-4285-B3CB-E0DE7F506A20}" type="parTrans" cxnId="{AAC9EE19-9992-4EFE-97D6-B718CAB6C19F}">
      <dgm:prSet/>
      <dgm:spPr/>
      <dgm:t>
        <a:bodyPr/>
        <a:lstStyle/>
        <a:p>
          <a:endParaRPr lang="en-US"/>
        </a:p>
      </dgm:t>
    </dgm:pt>
    <dgm:pt modelId="{AD36E628-9654-4512-B2FC-CA928C61AC31}" type="sibTrans" cxnId="{AAC9EE19-9992-4EFE-97D6-B718CAB6C19F}">
      <dgm:prSet/>
      <dgm:spPr/>
      <dgm:t>
        <a:bodyPr/>
        <a:lstStyle/>
        <a:p>
          <a:endParaRPr lang="en-US"/>
        </a:p>
      </dgm:t>
    </dgm:pt>
    <dgm:pt modelId="{3235315D-D25A-45F1-A491-66F3F6E383F8}" type="pres">
      <dgm:prSet presAssocID="{D253420F-B901-4883-A873-D3C5342ADEB3}" presName="Name0" presStyleCnt="0">
        <dgm:presLayoutVars>
          <dgm:chMax val="7"/>
          <dgm:dir/>
          <dgm:animLvl val="lvl"/>
          <dgm:resizeHandles val="exact"/>
        </dgm:presLayoutVars>
      </dgm:prSet>
      <dgm:spPr/>
      <dgm:t>
        <a:bodyPr/>
        <a:lstStyle/>
        <a:p>
          <a:endParaRPr lang="en-US"/>
        </a:p>
      </dgm:t>
    </dgm:pt>
    <dgm:pt modelId="{6379239D-83BE-4DA1-B47B-683B2885A1BE}" type="pres">
      <dgm:prSet presAssocID="{0A1EFBFC-7FFE-404D-AFF0-E14477249BB4}" presName="circle1" presStyleLbl="node1" presStyleIdx="0" presStyleCnt="2"/>
      <dgm:spPr/>
    </dgm:pt>
    <dgm:pt modelId="{2F341210-1D9D-449A-8D1F-11685EAEFB7C}" type="pres">
      <dgm:prSet presAssocID="{0A1EFBFC-7FFE-404D-AFF0-E14477249BB4}" presName="space" presStyleCnt="0"/>
      <dgm:spPr/>
    </dgm:pt>
    <dgm:pt modelId="{1FD0C757-E614-4AAD-B1CD-DFDCF023095C}" type="pres">
      <dgm:prSet presAssocID="{0A1EFBFC-7FFE-404D-AFF0-E14477249BB4}" presName="rect1" presStyleLbl="alignAcc1" presStyleIdx="0" presStyleCnt="2"/>
      <dgm:spPr/>
      <dgm:t>
        <a:bodyPr/>
        <a:lstStyle/>
        <a:p>
          <a:endParaRPr lang="en-US"/>
        </a:p>
      </dgm:t>
    </dgm:pt>
    <dgm:pt modelId="{2631C691-621A-48BE-B12E-4BA1DFC452BE}" type="pres">
      <dgm:prSet presAssocID="{376A8BF0-850F-439A-A163-EE412CC9D73E}" presName="vertSpace2" presStyleLbl="node1" presStyleIdx="0" presStyleCnt="2"/>
      <dgm:spPr/>
    </dgm:pt>
    <dgm:pt modelId="{71EC1DD6-62A6-4FAB-814B-C24A2C1CE764}" type="pres">
      <dgm:prSet presAssocID="{376A8BF0-850F-439A-A163-EE412CC9D73E}" presName="circle2" presStyleLbl="node1" presStyleIdx="1" presStyleCnt="2"/>
      <dgm:spPr/>
    </dgm:pt>
    <dgm:pt modelId="{9F661387-A187-48FC-A5FD-C3B7D892E9CF}" type="pres">
      <dgm:prSet presAssocID="{376A8BF0-850F-439A-A163-EE412CC9D73E}" presName="rect2" presStyleLbl="alignAcc1" presStyleIdx="1" presStyleCnt="2"/>
      <dgm:spPr/>
      <dgm:t>
        <a:bodyPr/>
        <a:lstStyle/>
        <a:p>
          <a:endParaRPr lang="en-US"/>
        </a:p>
      </dgm:t>
    </dgm:pt>
    <dgm:pt modelId="{604A5D30-F8DA-45F0-925A-C0DF74157C66}" type="pres">
      <dgm:prSet presAssocID="{0A1EFBFC-7FFE-404D-AFF0-E14477249BB4}" presName="rect1ParTxNoCh" presStyleLbl="alignAcc1" presStyleIdx="1" presStyleCnt="2">
        <dgm:presLayoutVars>
          <dgm:chMax val="1"/>
          <dgm:bulletEnabled val="1"/>
        </dgm:presLayoutVars>
      </dgm:prSet>
      <dgm:spPr/>
      <dgm:t>
        <a:bodyPr/>
        <a:lstStyle/>
        <a:p>
          <a:endParaRPr lang="en-US"/>
        </a:p>
      </dgm:t>
    </dgm:pt>
    <dgm:pt modelId="{2614D4AE-B187-4C9F-BEDE-3AC9A62A6363}" type="pres">
      <dgm:prSet presAssocID="{376A8BF0-850F-439A-A163-EE412CC9D73E}" presName="rect2ParTxNoCh" presStyleLbl="alignAcc1" presStyleIdx="1" presStyleCnt="2">
        <dgm:presLayoutVars>
          <dgm:chMax val="1"/>
          <dgm:bulletEnabled val="1"/>
        </dgm:presLayoutVars>
      </dgm:prSet>
      <dgm:spPr/>
      <dgm:t>
        <a:bodyPr/>
        <a:lstStyle/>
        <a:p>
          <a:endParaRPr lang="en-US"/>
        </a:p>
      </dgm:t>
    </dgm:pt>
  </dgm:ptLst>
  <dgm:cxnLst>
    <dgm:cxn modelId="{AAC9EE19-9992-4EFE-97D6-B718CAB6C19F}" srcId="{D253420F-B901-4883-A873-D3C5342ADEB3}" destId="{376A8BF0-850F-439A-A163-EE412CC9D73E}" srcOrd="1" destOrd="0" parTransId="{E8C42C7C-5BBB-4285-B3CB-E0DE7F506A20}" sibTransId="{AD36E628-9654-4512-B2FC-CA928C61AC31}"/>
    <dgm:cxn modelId="{14356409-1580-49A0-99A5-98FA6BD6C78D}" type="presOf" srcId="{0A1EFBFC-7FFE-404D-AFF0-E14477249BB4}" destId="{604A5D30-F8DA-45F0-925A-C0DF74157C66}" srcOrd="1" destOrd="0" presId="urn:microsoft.com/office/officeart/2005/8/layout/target3"/>
    <dgm:cxn modelId="{D70A6FCA-A5A3-40D2-9C52-72F78F7FBC22}" type="presOf" srcId="{376A8BF0-850F-439A-A163-EE412CC9D73E}" destId="{2614D4AE-B187-4C9F-BEDE-3AC9A62A6363}" srcOrd="1" destOrd="0" presId="urn:microsoft.com/office/officeart/2005/8/layout/target3"/>
    <dgm:cxn modelId="{14E8E135-5939-4288-A0A1-39209B45D24B}" type="presOf" srcId="{376A8BF0-850F-439A-A163-EE412CC9D73E}" destId="{9F661387-A187-48FC-A5FD-C3B7D892E9CF}" srcOrd="0" destOrd="0" presId="urn:microsoft.com/office/officeart/2005/8/layout/target3"/>
    <dgm:cxn modelId="{26186391-7BB1-4BBD-9EE5-E0A99CA801FD}" type="presOf" srcId="{0A1EFBFC-7FFE-404D-AFF0-E14477249BB4}" destId="{1FD0C757-E614-4AAD-B1CD-DFDCF023095C}" srcOrd="0" destOrd="0" presId="urn:microsoft.com/office/officeart/2005/8/layout/target3"/>
    <dgm:cxn modelId="{2346E949-613C-49C2-8EDD-248B0DCDBE9D}" type="presOf" srcId="{D253420F-B901-4883-A873-D3C5342ADEB3}" destId="{3235315D-D25A-45F1-A491-66F3F6E383F8}" srcOrd="0" destOrd="0" presId="urn:microsoft.com/office/officeart/2005/8/layout/target3"/>
    <dgm:cxn modelId="{5B7677E8-1A0B-4BF7-B774-0A4D697323AE}" srcId="{D253420F-B901-4883-A873-D3C5342ADEB3}" destId="{0A1EFBFC-7FFE-404D-AFF0-E14477249BB4}" srcOrd="0" destOrd="0" parTransId="{43F6C080-50DD-43CB-8D87-2242F17C55E2}" sibTransId="{0CD18D50-8FB0-45C6-895D-575335051162}"/>
    <dgm:cxn modelId="{7670C226-E1F0-4DA8-91EF-6120EF6F13D1}" type="presParOf" srcId="{3235315D-D25A-45F1-A491-66F3F6E383F8}" destId="{6379239D-83BE-4DA1-B47B-683B2885A1BE}" srcOrd="0" destOrd="0" presId="urn:microsoft.com/office/officeart/2005/8/layout/target3"/>
    <dgm:cxn modelId="{E0A7AEAF-0CB9-4B64-B6CB-698495897476}" type="presParOf" srcId="{3235315D-D25A-45F1-A491-66F3F6E383F8}" destId="{2F341210-1D9D-449A-8D1F-11685EAEFB7C}" srcOrd="1" destOrd="0" presId="urn:microsoft.com/office/officeart/2005/8/layout/target3"/>
    <dgm:cxn modelId="{EA5CF819-B17C-4C8D-9959-59FF64219F6B}" type="presParOf" srcId="{3235315D-D25A-45F1-A491-66F3F6E383F8}" destId="{1FD0C757-E614-4AAD-B1CD-DFDCF023095C}" srcOrd="2" destOrd="0" presId="urn:microsoft.com/office/officeart/2005/8/layout/target3"/>
    <dgm:cxn modelId="{563985AB-B37F-4A1C-B5B3-E4F71011FB74}" type="presParOf" srcId="{3235315D-D25A-45F1-A491-66F3F6E383F8}" destId="{2631C691-621A-48BE-B12E-4BA1DFC452BE}" srcOrd="3" destOrd="0" presId="urn:microsoft.com/office/officeart/2005/8/layout/target3"/>
    <dgm:cxn modelId="{F2B59703-2DC6-4F69-A73D-A776192BF6A2}" type="presParOf" srcId="{3235315D-D25A-45F1-A491-66F3F6E383F8}" destId="{71EC1DD6-62A6-4FAB-814B-C24A2C1CE764}" srcOrd="4" destOrd="0" presId="urn:microsoft.com/office/officeart/2005/8/layout/target3"/>
    <dgm:cxn modelId="{8DFD0B29-035F-485E-9C93-D63ABC5A91F9}" type="presParOf" srcId="{3235315D-D25A-45F1-A491-66F3F6E383F8}" destId="{9F661387-A187-48FC-A5FD-C3B7D892E9CF}" srcOrd="5" destOrd="0" presId="urn:microsoft.com/office/officeart/2005/8/layout/target3"/>
    <dgm:cxn modelId="{160C473F-7C0E-40DF-BF78-642315918C16}" type="presParOf" srcId="{3235315D-D25A-45F1-A491-66F3F6E383F8}" destId="{604A5D30-F8DA-45F0-925A-C0DF74157C66}" srcOrd="6" destOrd="0" presId="urn:microsoft.com/office/officeart/2005/8/layout/target3"/>
    <dgm:cxn modelId="{E70D99E0-EBA5-4546-89C4-C30DAAF7711C}" type="presParOf" srcId="{3235315D-D25A-45F1-A491-66F3F6E383F8}" destId="{2614D4AE-B187-4C9F-BEDE-3AC9A62A6363}" srcOrd="7"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C82E86C-C41B-4C4E-9948-A26B415569E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21C5C6B4-0B73-4BDA-B44B-16598DC8DD9E}">
      <dgm:prSet/>
      <dgm:spPr/>
      <dgm:t>
        <a:bodyPr/>
        <a:lstStyle/>
        <a:p>
          <a:pPr algn="l" rtl="0"/>
          <a:r>
            <a:rPr lang="en-US" baseline="0" dirty="0" smtClean="0"/>
            <a:t>To identify sequence packages, SPA uses </a:t>
          </a:r>
          <a:r>
            <a:rPr lang="en-US" baseline="0" dirty="0" smtClean="0">
              <a:solidFill>
                <a:schemeClr val="tx1"/>
              </a:solidFill>
            </a:rPr>
            <a:t>a </a:t>
          </a:r>
          <a:r>
            <a:rPr lang="en-US" i="1" baseline="0" dirty="0" smtClean="0">
              <a:solidFill>
                <a:schemeClr val="tx1"/>
              </a:solidFill>
              <a:effectLst/>
            </a:rPr>
            <a:t>hybrid</a:t>
          </a:r>
          <a:r>
            <a:rPr lang="en-US" baseline="0" dirty="0" smtClean="0">
              <a:solidFill>
                <a:schemeClr val="tx1"/>
              </a:solidFill>
            </a:rPr>
            <a:t> approach</a:t>
          </a:r>
          <a:r>
            <a:rPr lang="en-US" baseline="0" dirty="0" smtClean="0"/>
            <a:t>: </a:t>
          </a:r>
          <a:endParaRPr lang="en-US" dirty="0"/>
        </a:p>
      </dgm:t>
    </dgm:pt>
    <dgm:pt modelId="{D0ABA816-D5F2-4CA1-AAEE-96D21B705247}" type="parTrans" cxnId="{EE1E0F88-8CAD-487C-9B95-E6BA17B6C1E2}">
      <dgm:prSet/>
      <dgm:spPr/>
      <dgm:t>
        <a:bodyPr/>
        <a:lstStyle/>
        <a:p>
          <a:endParaRPr lang="en-US"/>
        </a:p>
      </dgm:t>
    </dgm:pt>
    <dgm:pt modelId="{0440CE6B-A6AF-4F12-87A5-6355166EF1B4}" type="sibTrans" cxnId="{EE1E0F88-8CAD-487C-9B95-E6BA17B6C1E2}">
      <dgm:prSet/>
      <dgm:spPr/>
      <dgm:t>
        <a:bodyPr/>
        <a:lstStyle/>
        <a:p>
          <a:endParaRPr lang="en-US"/>
        </a:p>
      </dgm:t>
    </dgm:pt>
    <dgm:pt modelId="{3A35F4EF-CC09-4472-B261-9FF2BF358ACF}">
      <dgm:prSet/>
      <dgm:spPr/>
      <dgm:t>
        <a:bodyPr/>
        <a:lstStyle/>
        <a:p>
          <a:pPr rtl="0"/>
          <a:r>
            <a:rPr lang="en-US" baseline="0" smtClean="0"/>
            <a:t>In part, SPA’s method is semantic grammar-based,</a:t>
          </a:r>
          <a:r>
            <a:rPr lang="en-US" b="1" baseline="0" smtClean="0"/>
            <a:t> </a:t>
          </a:r>
          <a:r>
            <a:rPr lang="en-US" baseline="0" smtClean="0"/>
            <a:t>for those clearly defined sequence packages that contain specifically marked boundaries and specifying package properties; </a:t>
          </a:r>
          <a:endParaRPr lang="en-US"/>
        </a:p>
      </dgm:t>
    </dgm:pt>
    <dgm:pt modelId="{EDF7DCEF-8359-4D8A-B188-D196D3503CC9}" type="parTrans" cxnId="{1C958EAF-B949-436F-8EDB-1C8749C39360}">
      <dgm:prSet/>
      <dgm:spPr/>
      <dgm:t>
        <a:bodyPr/>
        <a:lstStyle/>
        <a:p>
          <a:endParaRPr lang="en-US"/>
        </a:p>
      </dgm:t>
    </dgm:pt>
    <dgm:pt modelId="{8922EEB0-04D3-4D1A-9F1E-2C383DB8A536}" type="sibTrans" cxnId="{1C958EAF-B949-436F-8EDB-1C8749C39360}">
      <dgm:prSet/>
      <dgm:spPr/>
      <dgm:t>
        <a:bodyPr/>
        <a:lstStyle/>
        <a:p>
          <a:endParaRPr lang="en-US"/>
        </a:p>
      </dgm:t>
    </dgm:pt>
    <dgm:pt modelId="{42F8101E-1EA4-4044-A661-0F0C9FAD8FBB}">
      <dgm:prSet/>
      <dgm:spPr/>
      <dgm:t>
        <a:bodyPr/>
        <a:lstStyle/>
        <a:p>
          <a:pPr rtl="0"/>
          <a:r>
            <a:rPr lang="en-US" baseline="0" smtClean="0"/>
            <a:t>In part, SPA’s method is statistical, using </a:t>
          </a:r>
          <a:r>
            <a:rPr lang="en-US" i="1" baseline="0" smtClean="0"/>
            <a:t>N-grams</a:t>
          </a:r>
          <a:r>
            <a:rPr lang="en-US" baseline="0" smtClean="0"/>
            <a:t> to depict the probabilistic occurrence of a sequence package structure when one is not so clearly defined. </a:t>
          </a:r>
          <a:endParaRPr lang="en-US"/>
        </a:p>
      </dgm:t>
    </dgm:pt>
    <dgm:pt modelId="{FD70BDFA-5F6C-4BD0-A771-96975DBBC971}" type="parTrans" cxnId="{74C7379E-6F0B-4BBF-81ED-5FF136367C3E}">
      <dgm:prSet/>
      <dgm:spPr/>
      <dgm:t>
        <a:bodyPr/>
        <a:lstStyle/>
        <a:p>
          <a:endParaRPr lang="en-US"/>
        </a:p>
      </dgm:t>
    </dgm:pt>
    <dgm:pt modelId="{F63BD18E-4BC5-42C6-8F5A-E5A7E10754E0}" type="sibTrans" cxnId="{74C7379E-6F0B-4BBF-81ED-5FF136367C3E}">
      <dgm:prSet/>
      <dgm:spPr/>
      <dgm:t>
        <a:bodyPr/>
        <a:lstStyle/>
        <a:p>
          <a:endParaRPr lang="en-US"/>
        </a:p>
      </dgm:t>
    </dgm:pt>
    <dgm:pt modelId="{943860B0-921F-4655-91BD-894963193A65}">
      <dgm:prSet/>
      <dgm:spPr/>
      <dgm:t>
        <a:bodyPr/>
        <a:lstStyle/>
        <a:p>
          <a:pPr algn="l" rtl="0"/>
          <a:r>
            <a:rPr lang="en-US" baseline="0" dirty="0" smtClean="0"/>
            <a:t>Because sequence packages are both domain-independent and language-independent, the costs of using a statistical approach are not prohibitive as they are for those applications where data changes dynamically, as is the case for seasonal applications.</a:t>
          </a:r>
          <a:endParaRPr lang="en-US" dirty="0"/>
        </a:p>
      </dgm:t>
    </dgm:pt>
    <dgm:pt modelId="{EFE35DDB-A857-4781-B03A-E2A04153AF69}" type="parTrans" cxnId="{DA7A291B-3668-4E7B-B29C-898DC97411DB}">
      <dgm:prSet/>
      <dgm:spPr/>
      <dgm:t>
        <a:bodyPr/>
        <a:lstStyle/>
        <a:p>
          <a:endParaRPr lang="en-US"/>
        </a:p>
      </dgm:t>
    </dgm:pt>
    <dgm:pt modelId="{40DED2A3-FD55-4AD4-9917-329B9D4707C5}" type="sibTrans" cxnId="{DA7A291B-3668-4E7B-B29C-898DC97411DB}">
      <dgm:prSet/>
      <dgm:spPr/>
      <dgm:t>
        <a:bodyPr/>
        <a:lstStyle/>
        <a:p>
          <a:endParaRPr lang="en-US"/>
        </a:p>
      </dgm:t>
    </dgm:pt>
    <dgm:pt modelId="{94CF6CC1-B1A3-4B6D-85A6-464E8F167C1C}" type="pres">
      <dgm:prSet presAssocID="{6C82E86C-C41B-4C4E-9948-A26B415569E9}" presName="Name0" presStyleCnt="0">
        <dgm:presLayoutVars>
          <dgm:dir/>
          <dgm:animLvl val="lvl"/>
          <dgm:resizeHandles val="exact"/>
        </dgm:presLayoutVars>
      </dgm:prSet>
      <dgm:spPr/>
      <dgm:t>
        <a:bodyPr/>
        <a:lstStyle/>
        <a:p>
          <a:endParaRPr lang="en-US"/>
        </a:p>
      </dgm:t>
    </dgm:pt>
    <dgm:pt modelId="{FF4F9209-8F81-44C1-911B-48F37D25202C}" type="pres">
      <dgm:prSet presAssocID="{21C5C6B4-0B73-4BDA-B44B-16598DC8DD9E}" presName="linNode" presStyleCnt="0"/>
      <dgm:spPr/>
    </dgm:pt>
    <dgm:pt modelId="{B3EEEBF8-2B3D-47CE-8D4D-C6CDEEB505D0}" type="pres">
      <dgm:prSet presAssocID="{21C5C6B4-0B73-4BDA-B44B-16598DC8DD9E}" presName="parentText" presStyleLbl="node1" presStyleIdx="0" presStyleCnt="2">
        <dgm:presLayoutVars>
          <dgm:chMax val="1"/>
          <dgm:bulletEnabled val="1"/>
        </dgm:presLayoutVars>
      </dgm:prSet>
      <dgm:spPr/>
      <dgm:t>
        <a:bodyPr/>
        <a:lstStyle/>
        <a:p>
          <a:endParaRPr lang="en-US"/>
        </a:p>
      </dgm:t>
    </dgm:pt>
    <dgm:pt modelId="{5963079D-99E7-46A1-8CE9-9B33A4A11410}" type="pres">
      <dgm:prSet presAssocID="{21C5C6B4-0B73-4BDA-B44B-16598DC8DD9E}" presName="descendantText" presStyleLbl="alignAccFollowNode1" presStyleIdx="0" presStyleCnt="1">
        <dgm:presLayoutVars>
          <dgm:bulletEnabled val="1"/>
        </dgm:presLayoutVars>
      </dgm:prSet>
      <dgm:spPr/>
      <dgm:t>
        <a:bodyPr/>
        <a:lstStyle/>
        <a:p>
          <a:endParaRPr lang="en-US"/>
        </a:p>
      </dgm:t>
    </dgm:pt>
    <dgm:pt modelId="{D9917A2C-72E2-4DE5-B566-C56AA3277DD5}" type="pres">
      <dgm:prSet presAssocID="{0440CE6B-A6AF-4F12-87A5-6355166EF1B4}" presName="sp" presStyleCnt="0"/>
      <dgm:spPr/>
    </dgm:pt>
    <dgm:pt modelId="{354690EB-288F-4708-907C-28D7DEF09C69}" type="pres">
      <dgm:prSet presAssocID="{943860B0-921F-4655-91BD-894963193A65}" presName="linNode" presStyleCnt="0"/>
      <dgm:spPr/>
    </dgm:pt>
    <dgm:pt modelId="{2A43C111-A2A9-4CE4-B4C4-465531D27A28}" type="pres">
      <dgm:prSet presAssocID="{943860B0-921F-4655-91BD-894963193A65}" presName="parentText" presStyleLbl="node1" presStyleIdx="1" presStyleCnt="2">
        <dgm:presLayoutVars>
          <dgm:chMax val="1"/>
          <dgm:bulletEnabled val="1"/>
        </dgm:presLayoutVars>
      </dgm:prSet>
      <dgm:spPr/>
      <dgm:t>
        <a:bodyPr/>
        <a:lstStyle/>
        <a:p>
          <a:endParaRPr lang="en-US"/>
        </a:p>
      </dgm:t>
    </dgm:pt>
  </dgm:ptLst>
  <dgm:cxnLst>
    <dgm:cxn modelId="{74C7379E-6F0B-4BBF-81ED-5FF136367C3E}" srcId="{21C5C6B4-0B73-4BDA-B44B-16598DC8DD9E}" destId="{42F8101E-1EA4-4044-A661-0F0C9FAD8FBB}" srcOrd="1" destOrd="0" parTransId="{FD70BDFA-5F6C-4BD0-A771-96975DBBC971}" sibTransId="{F63BD18E-4BC5-42C6-8F5A-E5A7E10754E0}"/>
    <dgm:cxn modelId="{1C958EAF-B949-436F-8EDB-1C8749C39360}" srcId="{21C5C6B4-0B73-4BDA-B44B-16598DC8DD9E}" destId="{3A35F4EF-CC09-4472-B261-9FF2BF358ACF}" srcOrd="0" destOrd="0" parTransId="{EDF7DCEF-8359-4D8A-B188-D196D3503CC9}" sibTransId="{8922EEB0-04D3-4D1A-9F1E-2C383DB8A536}"/>
    <dgm:cxn modelId="{90C563E1-CB22-45B8-BA4C-49A930FF93C9}" type="presOf" srcId="{6C82E86C-C41B-4C4E-9948-A26B415569E9}" destId="{94CF6CC1-B1A3-4B6D-85A6-464E8F167C1C}" srcOrd="0" destOrd="0" presId="urn:microsoft.com/office/officeart/2005/8/layout/vList5"/>
    <dgm:cxn modelId="{892D314E-4C02-4B24-B314-D5DC909918FD}" type="presOf" srcId="{42F8101E-1EA4-4044-A661-0F0C9FAD8FBB}" destId="{5963079D-99E7-46A1-8CE9-9B33A4A11410}" srcOrd="0" destOrd="1" presId="urn:microsoft.com/office/officeart/2005/8/layout/vList5"/>
    <dgm:cxn modelId="{DA7A291B-3668-4E7B-B29C-898DC97411DB}" srcId="{6C82E86C-C41B-4C4E-9948-A26B415569E9}" destId="{943860B0-921F-4655-91BD-894963193A65}" srcOrd="1" destOrd="0" parTransId="{EFE35DDB-A857-4781-B03A-E2A04153AF69}" sibTransId="{40DED2A3-FD55-4AD4-9917-329B9D4707C5}"/>
    <dgm:cxn modelId="{E8CBDEE5-1B08-4525-81DE-E5757DF48690}" type="presOf" srcId="{3A35F4EF-CC09-4472-B261-9FF2BF358ACF}" destId="{5963079D-99E7-46A1-8CE9-9B33A4A11410}" srcOrd="0" destOrd="0" presId="urn:microsoft.com/office/officeart/2005/8/layout/vList5"/>
    <dgm:cxn modelId="{9CAFE560-5D60-4B5A-80D0-AD4440C3E2D6}" type="presOf" srcId="{943860B0-921F-4655-91BD-894963193A65}" destId="{2A43C111-A2A9-4CE4-B4C4-465531D27A28}" srcOrd="0" destOrd="0" presId="urn:microsoft.com/office/officeart/2005/8/layout/vList5"/>
    <dgm:cxn modelId="{EE1E0F88-8CAD-487C-9B95-E6BA17B6C1E2}" srcId="{6C82E86C-C41B-4C4E-9948-A26B415569E9}" destId="{21C5C6B4-0B73-4BDA-B44B-16598DC8DD9E}" srcOrd="0" destOrd="0" parTransId="{D0ABA816-D5F2-4CA1-AAEE-96D21B705247}" sibTransId="{0440CE6B-A6AF-4F12-87A5-6355166EF1B4}"/>
    <dgm:cxn modelId="{38B42B9D-82C5-4D69-86D6-84DFF4C5492D}" type="presOf" srcId="{21C5C6B4-0B73-4BDA-B44B-16598DC8DD9E}" destId="{B3EEEBF8-2B3D-47CE-8D4D-C6CDEEB505D0}" srcOrd="0" destOrd="0" presId="urn:microsoft.com/office/officeart/2005/8/layout/vList5"/>
    <dgm:cxn modelId="{F9FE23AA-6728-49CF-A779-7AFBA2BE5338}" type="presParOf" srcId="{94CF6CC1-B1A3-4B6D-85A6-464E8F167C1C}" destId="{FF4F9209-8F81-44C1-911B-48F37D25202C}" srcOrd="0" destOrd="0" presId="urn:microsoft.com/office/officeart/2005/8/layout/vList5"/>
    <dgm:cxn modelId="{C370ED58-E9D6-4C94-BC82-3F84B835BA99}" type="presParOf" srcId="{FF4F9209-8F81-44C1-911B-48F37D25202C}" destId="{B3EEEBF8-2B3D-47CE-8D4D-C6CDEEB505D0}" srcOrd="0" destOrd="0" presId="urn:microsoft.com/office/officeart/2005/8/layout/vList5"/>
    <dgm:cxn modelId="{5415CB11-176E-40E5-A458-44C7718A61D5}" type="presParOf" srcId="{FF4F9209-8F81-44C1-911B-48F37D25202C}" destId="{5963079D-99E7-46A1-8CE9-9B33A4A11410}" srcOrd="1" destOrd="0" presId="urn:microsoft.com/office/officeart/2005/8/layout/vList5"/>
    <dgm:cxn modelId="{E8DDDE78-18BE-4DE7-B4D0-9C087F61A01D}" type="presParOf" srcId="{94CF6CC1-B1A3-4B6D-85A6-464E8F167C1C}" destId="{D9917A2C-72E2-4DE5-B566-C56AA3277DD5}" srcOrd="1" destOrd="0" presId="urn:microsoft.com/office/officeart/2005/8/layout/vList5"/>
    <dgm:cxn modelId="{41D0009E-78B6-4638-9E58-B885F84E0763}" type="presParOf" srcId="{94CF6CC1-B1A3-4B6D-85A6-464E8F167C1C}" destId="{354690EB-288F-4708-907C-28D7DEF09C69}" srcOrd="2" destOrd="0" presId="urn:microsoft.com/office/officeart/2005/8/layout/vList5"/>
    <dgm:cxn modelId="{7F864BE6-7F6B-4014-B547-C4CB5D5DD6C6}" type="presParOf" srcId="{354690EB-288F-4708-907C-28D7DEF09C69}" destId="{2A43C111-A2A9-4CE4-B4C4-465531D27A28}"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A73694D-69E6-4B4F-9098-5061CC15F3B0}" type="doc">
      <dgm:prSet loTypeId="urn:microsoft.com/office/officeart/2005/8/layout/bProcess4" loCatId="process" qsTypeId="urn:microsoft.com/office/officeart/2005/8/quickstyle/simple3" qsCatId="simple" csTypeId="urn:microsoft.com/office/officeart/2005/8/colors/accent0_3" csCatId="mainScheme" phldr="1"/>
      <dgm:spPr/>
      <dgm:t>
        <a:bodyPr/>
        <a:lstStyle/>
        <a:p>
          <a:endParaRPr lang="en-US"/>
        </a:p>
      </dgm:t>
    </dgm:pt>
    <dgm:pt modelId="{E76943A7-D605-438F-93CE-5B8022A89EC8}">
      <dgm:prSet/>
      <dgm:spPr/>
      <dgm:t>
        <a:bodyPr/>
        <a:lstStyle/>
        <a:p>
          <a:pPr rtl="0"/>
          <a:r>
            <a:rPr lang="en-US" baseline="0" dirty="0" smtClean="0"/>
            <a:t>First Pair Part: &lt;Complaint&gt; </a:t>
          </a:r>
          <a:endParaRPr lang="en-US" dirty="0"/>
        </a:p>
      </dgm:t>
    </dgm:pt>
    <dgm:pt modelId="{BE7016BC-DE48-4EB3-82DA-D86B8785C229}" type="parTrans" cxnId="{4D5EC6DC-42BA-496B-B8AA-50280F7E65E2}">
      <dgm:prSet/>
      <dgm:spPr/>
      <dgm:t>
        <a:bodyPr/>
        <a:lstStyle/>
        <a:p>
          <a:endParaRPr lang="en-US"/>
        </a:p>
      </dgm:t>
    </dgm:pt>
    <dgm:pt modelId="{7963FF69-D77B-402A-9B78-8210282A20A6}" type="sibTrans" cxnId="{4D5EC6DC-42BA-496B-B8AA-50280F7E65E2}">
      <dgm:prSet/>
      <dgm:spPr/>
      <dgm:t>
        <a:bodyPr/>
        <a:lstStyle/>
        <a:p>
          <a:endParaRPr lang="en-US"/>
        </a:p>
      </dgm:t>
    </dgm:pt>
    <dgm:pt modelId="{B61FDE5B-37AA-4BB1-9179-A0797450D1DC}">
      <dgm:prSet/>
      <dgm:spPr/>
      <dgm:t>
        <a:bodyPr/>
        <a:lstStyle/>
        <a:p>
          <a:pPr rtl="0"/>
          <a:r>
            <a:rPr lang="en-US" baseline="0" smtClean="0"/>
            <a:t>Second Pair Part: &lt;Disclaimer&gt; = &lt;concessive connector(a/k/a contrast marker)&gt; + &lt;idiom/metaphor&gt; </a:t>
          </a:r>
          <a:endParaRPr lang="en-US"/>
        </a:p>
      </dgm:t>
    </dgm:pt>
    <dgm:pt modelId="{92869049-5EC5-4D72-B726-6153B851CA7E}" type="parTrans" cxnId="{A688103F-9500-440E-B9B4-127E26EA0BB8}">
      <dgm:prSet/>
      <dgm:spPr/>
      <dgm:t>
        <a:bodyPr/>
        <a:lstStyle/>
        <a:p>
          <a:endParaRPr lang="en-US"/>
        </a:p>
      </dgm:t>
    </dgm:pt>
    <dgm:pt modelId="{073EF82C-5118-4706-B7E1-5E30A3879460}" type="sibTrans" cxnId="{A688103F-9500-440E-B9B4-127E26EA0BB8}">
      <dgm:prSet/>
      <dgm:spPr/>
      <dgm:t>
        <a:bodyPr/>
        <a:lstStyle/>
        <a:p>
          <a:endParaRPr lang="en-US"/>
        </a:p>
      </dgm:t>
    </dgm:pt>
    <dgm:pt modelId="{C98915DC-6840-4D1B-9CE5-7ACCFD828A6B}">
      <dgm:prSet/>
      <dgm:spPr/>
      <dgm:t>
        <a:bodyPr/>
        <a:lstStyle/>
        <a:p>
          <a:pPr rtl="0"/>
          <a:r>
            <a:rPr lang="en-US" baseline="0" dirty="0" smtClean="0"/>
            <a:t>Note: Idioms are defined rather broadly to include banalities, platitudes and clichés that serve as a “shorthand” way of getting the message across – in which their connotative meaning is not necessarily deducible from the individual words that make up the idiom.  </a:t>
          </a:r>
          <a:endParaRPr lang="en-US" dirty="0"/>
        </a:p>
      </dgm:t>
    </dgm:pt>
    <dgm:pt modelId="{A2DF1768-F32B-4F16-98E4-7AE28B00BE86}" type="parTrans" cxnId="{0892DE4B-2CB0-4C56-86B6-5631A7EA99B3}">
      <dgm:prSet/>
      <dgm:spPr/>
      <dgm:t>
        <a:bodyPr/>
        <a:lstStyle/>
        <a:p>
          <a:endParaRPr lang="en-US"/>
        </a:p>
      </dgm:t>
    </dgm:pt>
    <dgm:pt modelId="{167E972D-E6DB-494F-BE82-70BDC87365DD}" type="sibTrans" cxnId="{0892DE4B-2CB0-4C56-86B6-5631A7EA99B3}">
      <dgm:prSet/>
      <dgm:spPr/>
      <dgm:t>
        <a:bodyPr/>
        <a:lstStyle/>
        <a:p>
          <a:endParaRPr lang="en-US"/>
        </a:p>
      </dgm:t>
    </dgm:pt>
    <dgm:pt modelId="{D9A9DDEC-C39E-41BA-88FC-861B404417CA}">
      <dgm:prSet/>
      <dgm:spPr/>
      <dgm:t>
        <a:bodyPr/>
        <a:lstStyle/>
        <a:p>
          <a:pPr rtl="0"/>
          <a:r>
            <a:rPr lang="en-US" baseline="0" dirty="0" smtClean="0"/>
            <a:t>In this example, the second part of each of the four contrastive pairs begins with a concessive connector (a/k/a contrast marker): “but”, “so,” “n-dash” followed by an idiomatic expression or metaphor. </a:t>
          </a:r>
          <a:endParaRPr lang="en-US" dirty="0"/>
        </a:p>
      </dgm:t>
    </dgm:pt>
    <dgm:pt modelId="{F2E0DC83-58E6-4A0C-889C-1CA25EC4E94C}" type="parTrans" cxnId="{42013F66-28C5-4151-A72C-AAF072ABE10D}">
      <dgm:prSet/>
      <dgm:spPr/>
      <dgm:t>
        <a:bodyPr/>
        <a:lstStyle/>
        <a:p>
          <a:endParaRPr lang="en-US"/>
        </a:p>
      </dgm:t>
    </dgm:pt>
    <dgm:pt modelId="{0F119956-0764-4D01-A949-EA7499E8A8FA}" type="sibTrans" cxnId="{42013F66-28C5-4151-A72C-AAF072ABE10D}">
      <dgm:prSet/>
      <dgm:spPr/>
      <dgm:t>
        <a:bodyPr/>
        <a:lstStyle/>
        <a:p>
          <a:endParaRPr lang="en-US"/>
        </a:p>
      </dgm:t>
    </dgm:pt>
    <dgm:pt modelId="{6891C3AD-FCF6-4C41-A922-ADD6BFB4B274}" type="pres">
      <dgm:prSet presAssocID="{5A73694D-69E6-4B4F-9098-5061CC15F3B0}" presName="Name0" presStyleCnt="0">
        <dgm:presLayoutVars>
          <dgm:dir/>
          <dgm:resizeHandles/>
        </dgm:presLayoutVars>
      </dgm:prSet>
      <dgm:spPr/>
      <dgm:t>
        <a:bodyPr/>
        <a:lstStyle/>
        <a:p>
          <a:endParaRPr lang="en-US"/>
        </a:p>
      </dgm:t>
    </dgm:pt>
    <dgm:pt modelId="{DC6CB7D6-A0E3-4A53-A625-6EB6794BB7BF}" type="pres">
      <dgm:prSet presAssocID="{E76943A7-D605-438F-93CE-5B8022A89EC8}" presName="compNode" presStyleCnt="0"/>
      <dgm:spPr/>
    </dgm:pt>
    <dgm:pt modelId="{B6060BC1-BA3A-4219-A1D9-FA2E70B16B88}" type="pres">
      <dgm:prSet presAssocID="{E76943A7-D605-438F-93CE-5B8022A89EC8}" presName="dummyConnPt" presStyleCnt="0"/>
      <dgm:spPr/>
    </dgm:pt>
    <dgm:pt modelId="{203FA938-BF3E-4B5B-9B3E-F46F931D8659}" type="pres">
      <dgm:prSet presAssocID="{E76943A7-D605-438F-93CE-5B8022A89EC8}" presName="node" presStyleLbl="node1" presStyleIdx="0" presStyleCnt="4">
        <dgm:presLayoutVars>
          <dgm:bulletEnabled val="1"/>
        </dgm:presLayoutVars>
      </dgm:prSet>
      <dgm:spPr/>
      <dgm:t>
        <a:bodyPr/>
        <a:lstStyle/>
        <a:p>
          <a:endParaRPr lang="en-US"/>
        </a:p>
      </dgm:t>
    </dgm:pt>
    <dgm:pt modelId="{29255DBB-5B33-4E4E-8AE7-ED4350C467A5}" type="pres">
      <dgm:prSet presAssocID="{7963FF69-D77B-402A-9B78-8210282A20A6}" presName="sibTrans" presStyleLbl="bgSibTrans2D1" presStyleIdx="0" presStyleCnt="3"/>
      <dgm:spPr/>
      <dgm:t>
        <a:bodyPr/>
        <a:lstStyle/>
        <a:p>
          <a:endParaRPr lang="en-US"/>
        </a:p>
      </dgm:t>
    </dgm:pt>
    <dgm:pt modelId="{C30B7355-1373-40ED-85B5-3A9A0A5D9689}" type="pres">
      <dgm:prSet presAssocID="{B61FDE5B-37AA-4BB1-9179-A0797450D1DC}" presName="compNode" presStyleCnt="0"/>
      <dgm:spPr/>
    </dgm:pt>
    <dgm:pt modelId="{F82C7C5F-A72E-4FC0-B71D-0FED0A5B2BCD}" type="pres">
      <dgm:prSet presAssocID="{B61FDE5B-37AA-4BB1-9179-A0797450D1DC}" presName="dummyConnPt" presStyleCnt="0"/>
      <dgm:spPr/>
    </dgm:pt>
    <dgm:pt modelId="{12442AB2-9C1A-47C6-81AC-31C8CB23CA25}" type="pres">
      <dgm:prSet presAssocID="{B61FDE5B-37AA-4BB1-9179-A0797450D1DC}" presName="node" presStyleLbl="node1" presStyleIdx="1" presStyleCnt="4">
        <dgm:presLayoutVars>
          <dgm:bulletEnabled val="1"/>
        </dgm:presLayoutVars>
      </dgm:prSet>
      <dgm:spPr/>
      <dgm:t>
        <a:bodyPr/>
        <a:lstStyle/>
        <a:p>
          <a:endParaRPr lang="en-US"/>
        </a:p>
      </dgm:t>
    </dgm:pt>
    <dgm:pt modelId="{8FD615D4-0AF8-4DFF-9730-2607ACBA439B}" type="pres">
      <dgm:prSet presAssocID="{073EF82C-5118-4706-B7E1-5E30A3879460}" presName="sibTrans" presStyleLbl="bgSibTrans2D1" presStyleIdx="1" presStyleCnt="3"/>
      <dgm:spPr/>
      <dgm:t>
        <a:bodyPr/>
        <a:lstStyle/>
        <a:p>
          <a:endParaRPr lang="en-US"/>
        </a:p>
      </dgm:t>
    </dgm:pt>
    <dgm:pt modelId="{5C8191D8-F2EE-42B7-BB6D-D1880197E6FC}" type="pres">
      <dgm:prSet presAssocID="{C98915DC-6840-4D1B-9CE5-7ACCFD828A6B}" presName="compNode" presStyleCnt="0"/>
      <dgm:spPr/>
    </dgm:pt>
    <dgm:pt modelId="{8EEFDB02-05C7-4012-809C-985706FC30F3}" type="pres">
      <dgm:prSet presAssocID="{C98915DC-6840-4D1B-9CE5-7ACCFD828A6B}" presName="dummyConnPt" presStyleCnt="0"/>
      <dgm:spPr/>
    </dgm:pt>
    <dgm:pt modelId="{71BA8113-6F77-4CA1-AF2C-21031C595049}" type="pres">
      <dgm:prSet presAssocID="{C98915DC-6840-4D1B-9CE5-7ACCFD828A6B}" presName="node" presStyleLbl="node1" presStyleIdx="2" presStyleCnt="4" custLinFactNeighborX="-1487" custLinFactNeighborY="11">
        <dgm:presLayoutVars>
          <dgm:bulletEnabled val="1"/>
        </dgm:presLayoutVars>
      </dgm:prSet>
      <dgm:spPr/>
      <dgm:t>
        <a:bodyPr/>
        <a:lstStyle/>
        <a:p>
          <a:endParaRPr lang="en-US"/>
        </a:p>
      </dgm:t>
    </dgm:pt>
    <dgm:pt modelId="{C1A11CCB-F183-4BF8-9F92-0E41450983D7}" type="pres">
      <dgm:prSet presAssocID="{167E972D-E6DB-494F-BE82-70BDC87365DD}" presName="sibTrans" presStyleLbl="bgSibTrans2D1" presStyleIdx="2" presStyleCnt="3"/>
      <dgm:spPr/>
      <dgm:t>
        <a:bodyPr/>
        <a:lstStyle/>
        <a:p>
          <a:endParaRPr lang="en-US"/>
        </a:p>
      </dgm:t>
    </dgm:pt>
    <dgm:pt modelId="{5B435B4A-5BCB-4888-BB9D-A93A4EFEDECD}" type="pres">
      <dgm:prSet presAssocID="{D9A9DDEC-C39E-41BA-88FC-861B404417CA}" presName="compNode" presStyleCnt="0"/>
      <dgm:spPr/>
    </dgm:pt>
    <dgm:pt modelId="{D70561A5-1565-4A29-8BFD-8C9875F1C6FC}" type="pres">
      <dgm:prSet presAssocID="{D9A9DDEC-C39E-41BA-88FC-861B404417CA}" presName="dummyConnPt" presStyleCnt="0"/>
      <dgm:spPr/>
    </dgm:pt>
    <dgm:pt modelId="{0644757B-94CC-40C8-B15C-10AA59F1CDB1}" type="pres">
      <dgm:prSet presAssocID="{D9A9DDEC-C39E-41BA-88FC-861B404417CA}" presName="node" presStyleLbl="node1" presStyleIdx="3" presStyleCnt="4">
        <dgm:presLayoutVars>
          <dgm:bulletEnabled val="1"/>
        </dgm:presLayoutVars>
      </dgm:prSet>
      <dgm:spPr/>
      <dgm:t>
        <a:bodyPr/>
        <a:lstStyle/>
        <a:p>
          <a:endParaRPr lang="en-US"/>
        </a:p>
      </dgm:t>
    </dgm:pt>
  </dgm:ptLst>
  <dgm:cxnLst>
    <dgm:cxn modelId="{60E66636-F74B-477E-BF50-51C6FD3DA598}" type="presOf" srcId="{E76943A7-D605-438F-93CE-5B8022A89EC8}" destId="{203FA938-BF3E-4B5B-9B3E-F46F931D8659}" srcOrd="0" destOrd="0" presId="urn:microsoft.com/office/officeart/2005/8/layout/bProcess4"/>
    <dgm:cxn modelId="{A90D6B8F-8055-4C07-86C3-6D281E5ED877}" type="presOf" srcId="{167E972D-E6DB-494F-BE82-70BDC87365DD}" destId="{C1A11CCB-F183-4BF8-9F92-0E41450983D7}" srcOrd="0" destOrd="0" presId="urn:microsoft.com/office/officeart/2005/8/layout/bProcess4"/>
    <dgm:cxn modelId="{42013F66-28C5-4151-A72C-AAF072ABE10D}" srcId="{5A73694D-69E6-4B4F-9098-5061CC15F3B0}" destId="{D9A9DDEC-C39E-41BA-88FC-861B404417CA}" srcOrd="3" destOrd="0" parTransId="{F2E0DC83-58E6-4A0C-889C-1CA25EC4E94C}" sibTransId="{0F119956-0764-4D01-A949-EA7499E8A8FA}"/>
    <dgm:cxn modelId="{4D5EC6DC-42BA-496B-B8AA-50280F7E65E2}" srcId="{5A73694D-69E6-4B4F-9098-5061CC15F3B0}" destId="{E76943A7-D605-438F-93CE-5B8022A89EC8}" srcOrd="0" destOrd="0" parTransId="{BE7016BC-DE48-4EB3-82DA-D86B8785C229}" sibTransId="{7963FF69-D77B-402A-9B78-8210282A20A6}"/>
    <dgm:cxn modelId="{2757795D-C61B-4F37-AB7E-E09F7BE466F4}" type="presOf" srcId="{D9A9DDEC-C39E-41BA-88FC-861B404417CA}" destId="{0644757B-94CC-40C8-B15C-10AA59F1CDB1}" srcOrd="0" destOrd="0" presId="urn:microsoft.com/office/officeart/2005/8/layout/bProcess4"/>
    <dgm:cxn modelId="{A688103F-9500-440E-B9B4-127E26EA0BB8}" srcId="{5A73694D-69E6-4B4F-9098-5061CC15F3B0}" destId="{B61FDE5B-37AA-4BB1-9179-A0797450D1DC}" srcOrd="1" destOrd="0" parTransId="{92869049-5EC5-4D72-B726-6153B851CA7E}" sibTransId="{073EF82C-5118-4706-B7E1-5E30A3879460}"/>
    <dgm:cxn modelId="{0892DE4B-2CB0-4C56-86B6-5631A7EA99B3}" srcId="{5A73694D-69E6-4B4F-9098-5061CC15F3B0}" destId="{C98915DC-6840-4D1B-9CE5-7ACCFD828A6B}" srcOrd="2" destOrd="0" parTransId="{A2DF1768-F32B-4F16-98E4-7AE28B00BE86}" sibTransId="{167E972D-E6DB-494F-BE82-70BDC87365DD}"/>
    <dgm:cxn modelId="{CA71A289-D455-4C0E-8A03-76BCE6D53F3C}" type="presOf" srcId="{7963FF69-D77B-402A-9B78-8210282A20A6}" destId="{29255DBB-5B33-4E4E-8AE7-ED4350C467A5}" srcOrd="0" destOrd="0" presId="urn:microsoft.com/office/officeart/2005/8/layout/bProcess4"/>
    <dgm:cxn modelId="{06FECEA2-D409-4EF0-9C6F-661DAB360078}" type="presOf" srcId="{C98915DC-6840-4D1B-9CE5-7ACCFD828A6B}" destId="{71BA8113-6F77-4CA1-AF2C-21031C595049}" srcOrd="0" destOrd="0" presId="urn:microsoft.com/office/officeart/2005/8/layout/bProcess4"/>
    <dgm:cxn modelId="{080797F6-403D-418F-8643-2E8503CE9920}" type="presOf" srcId="{B61FDE5B-37AA-4BB1-9179-A0797450D1DC}" destId="{12442AB2-9C1A-47C6-81AC-31C8CB23CA25}" srcOrd="0" destOrd="0" presId="urn:microsoft.com/office/officeart/2005/8/layout/bProcess4"/>
    <dgm:cxn modelId="{408A012E-5030-4919-A115-A94B91E710AE}" type="presOf" srcId="{073EF82C-5118-4706-B7E1-5E30A3879460}" destId="{8FD615D4-0AF8-4DFF-9730-2607ACBA439B}" srcOrd="0" destOrd="0" presId="urn:microsoft.com/office/officeart/2005/8/layout/bProcess4"/>
    <dgm:cxn modelId="{BDB81E92-53F8-4370-BA0B-A7F530EEB596}" type="presOf" srcId="{5A73694D-69E6-4B4F-9098-5061CC15F3B0}" destId="{6891C3AD-FCF6-4C41-A922-ADD6BFB4B274}" srcOrd="0" destOrd="0" presId="urn:microsoft.com/office/officeart/2005/8/layout/bProcess4"/>
    <dgm:cxn modelId="{5A8825C1-7B3E-4F57-8E9A-9BF8BC10CA9F}" type="presParOf" srcId="{6891C3AD-FCF6-4C41-A922-ADD6BFB4B274}" destId="{DC6CB7D6-A0E3-4A53-A625-6EB6794BB7BF}" srcOrd="0" destOrd="0" presId="urn:microsoft.com/office/officeart/2005/8/layout/bProcess4"/>
    <dgm:cxn modelId="{F3350A25-6705-4700-AB90-65AD20718B85}" type="presParOf" srcId="{DC6CB7D6-A0E3-4A53-A625-6EB6794BB7BF}" destId="{B6060BC1-BA3A-4219-A1D9-FA2E70B16B88}" srcOrd="0" destOrd="0" presId="urn:microsoft.com/office/officeart/2005/8/layout/bProcess4"/>
    <dgm:cxn modelId="{6B6FEC44-0E67-4FD2-A1BD-EB6DAF659EAA}" type="presParOf" srcId="{DC6CB7D6-A0E3-4A53-A625-6EB6794BB7BF}" destId="{203FA938-BF3E-4B5B-9B3E-F46F931D8659}" srcOrd="1" destOrd="0" presId="urn:microsoft.com/office/officeart/2005/8/layout/bProcess4"/>
    <dgm:cxn modelId="{F6816460-19B0-4936-BEB0-F7038B79C72B}" type="presParOf" srcId="{6891C3AD-FCF6-4C41-A922-ADD6BFB4B274}" destId="{29255DBB-5B33-4E4E-8AE7-ED4350C467A5}" srcOrd="1" destOrd="0" presId="urn:microsoft.com/office/officeart/2005/8/layout/bProcess4"/>
    <dgm:cxn modelId="{FF3FC5DE-AB55-4C79-8CFC-EAEFDB38AD5B}" type="presParOf" srcId="{6891C3AD-FCF6-4C41-A922-ADD6BFB4B274}" destId="{C30B7355-1373-40ED-85B5-3A9A0A5D9689}" srcOrd="2" destOrd="0" presId="urn:microsoft.com/office/officeart/2005/8/layout/bProcess4"/>
    <dgm:cxn modelId="{21C914F7-AC18-4EC0-9B04-4E4AAE9F7AB0}" type="presParOf" srcId="{C30B7355-1373-40ED-85B5-3A9A0A5D9689}" destId="{F82C7C5F-A72E-4FC0-B71D-0FED0A5B2BCD}" srcOrd="0" destOrd="0" presId="urn:microsoft.com/office/officeart/2005/8/layout/bProcess4"/>
    <dgm:cxn modelId="{73EFA9FF-9098-4DEC-9CE1-1DB6D4F0F42D}" type="presParOf" srcId="{C30B7355-1373-40ED-85B5-3A9A0A5D9689}" destId="{12442AB2-9C1A-47C6-81AC-31C8CB23CA25}" srcOrd="1" destOrd="0" presId="urn:microsoft.com/office/officeart/2005/8/layout/bProcess4"/>
    <dgm:cxn modelId="{0BAA31E9-CF4B-4043-89DE-DA00A7B20388}" type="presParOf" srcId="{6891C3AD-FCF6-4C41-A922-ADD6BFB4B274}" destId="{8FD615D4-0AF8-4DFF-9730-2607ACBA439B}" srcOrd="3" destOrd="0" presId="urn:microsoft.com/office/officeart/2005/8/layout/bProcess4"/>
    <dgm:cxn modelId="{605A36AA-20AB-4EF6-8690-9F4CDAB6E20C}" type="presParOf" srcId="{6891C3AD-FCF6-4C41-A922-ADD6BFB4B274}" destId="{5C8191D8-F2EE-42B7-BB6D-D1880197E6FC}" srcOrd="4" destOrd="0" presId="urn:microsoft.com/office/officeart/2005/8/layout/bProcess4"/>
    <dgm:cxn modelId="{0C0484A6-B0DF-49BF-8D18-9F74C98ECE27}" type="presParOf" srcId="{5C8191D8-F2EE-42B7-BB6D-D1880197E6FC}" destId="{8EEFDB02-05C7-4012-809C-985706FC30F3}" srcOrd="0" destOrd="0" presId="urn:microsoft.com/office/officeart/2005/8/layout/bProcess4"/>
    <dgm:cxn modelId="{73EC2727-C0CB-4029-9E25-03185D2E5D50}" type="presParOf" srcId="{5C8191D8-F2EE-42B7-BB6D-D1880197E6FC}" destId="{71BA8113-6F77-4CA1-AF2C-21031C595049}" srcOrd="1" destOrd="0" presId="urn:microsoft.com/office/officeart/2005/8/layout/bProcess4"/>
    <dgm:cxn modelId="{6465BB2E-B8B6-49D2-8191-2E1735630811}" type="presParOf" srcId="{6891C3AD-FCF6-4C41-A922-ADD6BFB4B274}" destId="{C1A11CCB-F183-4BF8-9F92-0E41450983D7}" srcOrd="5" destOrd="0" presId="urn:microsoft.com/office/officeart/2005/8/layout/bProcess4"/>
    <dgm:cxn modelId="{875C31FB-23B0-4063-912E-8D326518DDBE}" type="presParOf" srcId="{6891C3AD-FCF6-4C41-A922-ADD6BFB4B274}" destId="{5B435B4A-5BCB-4888-BB9D-A93A4EFEDECD}" srcOrd="6" destOrd="0" presId="urn:microsoft.com/office/officeart/2005/8/layout/bProcess4"/>
    <dgm:cxn modelId="{E873142C-7443-487F-9640-EC469FA71C4C}" type="presParOf" srcId="{5B435B4A-5BCB-4888-BB9D-A93A4EFEDECD}" destId="{D70561A5-1565-4A29-8BFD-8C9875F1C6FC}" srcOrd="0" destOrd="0" presId="urn:microsoft.com/office/officeart/2005/8/layout/bProcess4"/>
    <dgm:cxn modelId="{1BDE972E-2D21-4735-AB78-78E08007BBDE}" type="presParOf" srcId="{5B435B4A-5BCB-4888-BB9D-A93A4EFEDECD}" destId="{0644757B-94CC-40C8-B15C-10AA59F1CDB1}"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D55BAA-E047-4C59-BAB0-168DA8BE85B7}">
      <dsp:nvSpPr>
        <dsp:cNvPr id="0" name=""/>
        <dsp:cNvSpPr/>
      </dsp:nvSpPr>
      <dsp:spPr>
        <a:xfrm>
          <a:off x="0" y="0"/>
          <a:ext cx="7924800" cy="4114800"/>
        </a:xfrm>
        <a:prstGeom prst="roundRect">
          <a:avLst>
            <a:gd name="adj" fmla="val 8500"/>
          </a:avLst>
        </a:prstGeom>
        <a:gradFill rotWithShape="0">
          <a:gsLst>
            <a:gs pos="0">
              <a:schemeClr val="accent2">
                <a:hueOff val="0"/>
                <a:satOff val="0"/>
                <a:lumOff val="0"/>
                <a:alphaOff val="0"/>
                <a:shade val="85000"/>
              </a:schemeClr>
            </a:gs>
            <a:gs pos="100000">
              <a:schemeClr val="accent2">
                <a:hueOff val="0"/>
                <a:satOff val="0"/>
                <a:lumOff val="0"/>
                <a:alphaOff val="0"/>
                <a:tint val="90000"/>
                <a:alpha val="100000"/>
                <a:satMod val="200000"/>
              </a:schemeClr>
            </a:gs>
          </a:gsLst>
          <a:path path="circle">
            <a:fillToRect l="100000" t="100000" r="100000" b="100000"/>
          </a:path>
        </a:gradFill>
        <a:ln>
          <a:noFill/>
        </a:ln>
        <a:effectLst>
          <a:outerShdw blurRad="50800" dist="42924" dir="5400000" rotWithShape="0">
            <a:srgbClr val="00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3193542" numCol="1" spcCol="1270" anchor="t" anchorCtr="0">
          <a:noAutofit/>
        </a:bodyPr>
        <a:lstStyle/>
        <a:p>
          <a:pPr lvl="0" algn="l" defTabSz="977900" rtl="0">
            <a:lnSpc>
              <a:spcPct val="90000"/>
            </a:lnSpc>
            <a:spcBef>
              <a:spcPct val="0"/>
            </a:spcBef>
            <a:spcAft>
              <a:spcPct val="35000"/>
            </a:spcAft>
          </a:pPr>
          <a:r>
            <a:rPr lang="en-US" sz="2200" kern="1200" baseline="0" dirty="0" smtClean="0">
              <a:solidFill>
                <a:schemeClr val="tx1"/>
              </a:solidFill>
            </a:rPr>
            <a:t>First, by enabling the PA (personal assistant) to accurately register the mood of the user;</a:t>
          </a:r>
          <a:endParaRPr lang="en-US" sz="2200" kern="1200" dirty="0">
            <a:solidFill>
              <a:schemeClr val="tx1"/>
            </a:solidFill>
          </a:endParaRPr>
        </a:p>
      </dsp:txBody>
      <dsp:txXfrm>
        <a:off x="102441" y="102441"/>
        <a:ext cx="7719918" cy="3909918"/>
      </dsp:txXfrm>
    </dsp:sp>
    <dsp:sp modelId="{0B54FE53-AE0B-4493-AC21-2C0B42D40769}">
      <dsp:nvSpPr>
        <dsp:cNvPr id="0" name=""/>
        <dsp:cNvSpPr/>
      </dsp:nvSpPr>
      <dsp:spPr>
        <a:xfrm>
          <a:off x="198120" y="1028700"/>
          <a:ext cx="7528560" cy="2880360"/>
        </a:xfrm>
        <a:prstGeom prst="roundRect">
          <a:avLst>
            <a:gd name="adj" fmla="val 10500"/>
          </a:avLst>
        </a:prstGeom>
        <a:gradFill rotWithShape="0">
          <a:gsLst>
            <a:gs pos="0">
              <a:schemeClr val="accent2">
                <a:hueOff val="899978"/>
                <a:satOff val="24292"/>
                <a:lumOff val="2550"/>
                <a:alphaOff val="0"/>
                <a:shade val="85000"/>
              </a:schemeClr>
            </a:gs>
            <a:gs pos="100000">
              <a:schemeClr val="accent2">
                <a:hueOff val="899978"/>
                <a:satOff val="24292"/>
                <a:lumOff val="2550"/>
                <a:alphaOff val="0"/>
                <a:tint val="90000"/>
                <a:alpha val="100000"/>
                <a:satMod val="200000"/>
              </a:schemeClr>
            </a:gs>
          </a:gsLst>
          <a:path path="circle">
            <a:fillToRect l="100000" t="100000" r="100000" b="100000"/>
          </a:path>
        </a:gradFill>
        <a:ln>
          <a:noFill/>
        </a:ln>
        <a:effectLst>
          <a:outerShdw blurRad="50800" dist="42924" dir="5400000" rotWithShape="0">
            <a:srgbClr val="00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1829029" numCol="1" spcCol="1270" anchor="t" anchorCtr="0">
          <a:noAutofit/>
        </a:bodyPr>
        <a:lstStyle/>
        <a:p>
          <a:pPr lvl="0" algn="l" defTabSz="977900" rtl="0">
            <a:lnSpc>
              <a:spcPct val="90000"/>
            </a:lnSpc>
            <a:spcBef>
              <a:spcPct val="0"/>
            </a:spcBef>
            <a:spcAft>
              <a:spcPct val="35000"/>
            </a:spcAft>
          </a:pPr>
          <a:r>
            <a:rPr lang="en-US" sz="2200" kern="1200" baseline="0" dirty="0" smtClean="0"/>
            <a:t>Second, allowing the mobile device to intuitively respond to the user’s present mood state by suggesting/initiating the next set of actions:</a:t>
          </a:r>
          <a:endParaRPr lang="en-US" sz="2200" kern="1200" dirty="0"/>
        </a:p>
      </dsp:txBody>
      <dsp:txXfrm>
        <a:off x="286701" y="1117281"/>
        <a:ext cx="7351398" cy="2703198"/>
      </dsp:txXfrm>
    </dsp:sp>
    <dsp:sp modelId="{D57BE74C-DA5F-4D3C-B98F-370B01BE3C8C}">
      <dsp:nvSpPr>
        <dsp:cNvPr id="0" name=""/>
        <dsp:cNvSpPr/>
      </dsp:nvSpPr>
      <dsp:spPr>
        <a:xfrm>
          <a:off x="396240" y="2057400"/>
          <a:ext cx="7132320" cy="1645920"/>
        </a:xfrm>
        <a:prstGeom prst="roundRect">
          <a:avLst>
            <a:gd name="adj" fmla="val 10500"/>
          </a:avLst>
        </a:prstGeom>
        <a:gradFill rotWithShape="0">
          <a:gsLst>
            <a:gs pos="0">
              <a:schemeClr val="accent2">
                <a:hueOff val="1799955"/>
                <a:satOff val="48584"/>
                <a:lumOff val="5099"/>
                <a:alphaOff val="0"/>
                <a:shade val="85000"/>
              </a:schemeClr>
            </a:gs>
            <a:gs pos="100000">
              <a:schemeClr val="accent2">
                <a:hueOff val="1799955"/>
                <a:satOff val="48584"/>
                <a:lumOff val="5099"/>
                <a:alphaOff val="0"/>
                <a:tint val="90000"/>
                <a:alpha val="100000"/>
                <a:satMod val="200000"/>
              </a:schemeClr>
            </a:gs>
          </a:gsLst>
          <a:path path="circle">
            <a:fillToRect l="100000" t="100000" r="100000" b="100000"/>
          </a:path>
        </a:gradFill>
        <a:ln>
          <a:noFill/>
        </a:ln>
        <a:effectLst>
          <a:outerShdw blurRad="50800" dist="42924" dir="5400000" rotWithShape="0">
            <a:srgbClr val="00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929030" numCol="1" spcCol="1270" anchor="t" anchorCtr="0">
          <a:noAutofit/>
        </a:bodyPr>
        <a:lstStyle/>
        <a:p>
          <a:pPr lvl="0" algn="l" defTabSz="977900" rtl="0">
            <a:lnSpc>
              <a:spcPct val="90000"/>
            </a:lnSpc>
            <a:spcBef>
              <a:spcPct val="0"/>
            </a:spcBef>
            <a:spcAft>
              <a:spcPct val="35000"/>
            </a:spcAft>
          </a:pPr>
          <a:endParaRPr lang="en-US" sz="2200" kern="1200"/>
        </a:p>
      </dsp:txBody>
      <dsp:txXfrm>
        <a:off x="446858" y="2108018"/>
        <a:ext cx="7031084" cy="1544684"/>
      </dsp:txXfrm>
    </dsp:sp>
    <dsp:sp modelId="{70B6EE6B-1D17-43A6-AFEC-D369B7DF9173}">
      <dsp:nvSpPr>
        <dsp:cNvPr id="0" name=""/>
        <dsp:cNvSpPr/>
      </dsp:nvSpPr>
      <dsp:spPr>
        <a:xfrm>
          <a:off x="574548" y="2798064"/>
          <a:ext cx="2229894" cy="740664"/>
        </a:xfrm>
        <a:prstGeom prst="roundRect">
          <a:avLst>
            <a:gd name="adj" fmla="val 105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50800" dist="42924" dir="5400000" rotWithShape="0">
            <a:srgbClr val="000000">
              <a:alpha val="40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US" sz="1200" kern="1200" baseline="0" dirty="0" smtClean="0"/>
            <a:t>Texting/talking to business associates or family/friends</a:t>
          </a:r>
          <a:endParaRPr lang="en-US" sz="1200" kern="1200" dirty="0"/>
        </a:p>
      </dsp:txBody>
      <dsp:txXfrm>
        <a:off x="597326" y="2820842"/>
        <a:ext cx="2184338" cy="695108"/>
      </dsp:txXfrm>
    </dsp:sp>
    <dsp:sp modelId="{229DE12A-3D4D-4009-9655-913908D5C9BF}">
      <dsp:nvSpPr>
        <dsp:cNvPr id="0" name=""/>
        <dsp:cNvSpPr/>
      </dsp:nvSpPr>
      <dsp:spPr>
        <a:xfrm>
          <a:off x="2843563" y="2798064"/>
          <a:ext cx="2229894" cy="740664"/>
        </a:xfrm>
        <a:prstGeom prst="roundRect">
          <a:avLst>
            <a:gd name="adj" fmla="val 10500"/>
          </a:avLst>
        </a:prstGeom>
        <a:solidFill>
          <a:schemeClr val="lt1">
            <a:alpha val="90000"/>
            <a:hueOff val="0"/>
            <a:satOff val="0"/>
            <a:lumOff val="0"/>
            <a:alphaOff val="0"/>
          </a:schemeClr>
        </a:solidFill>
        <a:ln w="9525" cap="flat" cmpd="sng" algn="ctr">
          <a:solidFill>
            <a:schemeClr val="accent2">
              <a:hueOff val="899978"/>
              <a:satOff val="24292"/>
              <a:lumOff val="2550"/>
              <a:alphaOff val="0"/>
            </a:schemeClr>
          </a:solidFill>
          <a:prstDash val="solid"/>
        </a:ln>
        <a:effectLst>
          <a:outerShdw blurRad="50800" dist="42924" dir="5400000" rotWithShape="0">
            <a:srgbClr val="000000">
              <a:alpha val="40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US" sz="1200" kern="1200" baseline="0" dirty="0" smtClean="0"/>
            <a:t>Cybershopping for specific products or services or general surfing for health information, news media, etc.  </a:t>
          </a:r>
          <a:endParaRPr lang="en-US" sz="1200" kern="1200" dirty="0"/>
        </a:p>
      </dsp:txBody>
      <dsp:txXfrm>
        <a:off x="2866341" y="2820842"/>
        <a:ext cx="2184338" cy="695108"/>
      </dsp:txXfrm>
    </dsp:sp>
    <dsp:sp modelId="{73153B2E-1052-4A9A-A504-344C0CAA86C7}">
      <dsp:nvSpPr>
        <dsp:cNvPr id="0" name=""/>
        <dsp:cNvSpPr/>
      </dsp:nvSpPr>
      <dsp:spPr>
        <a:xfrm>
          <a:off x="5112579" y="2798064"/>
          <a:ext cx="2229894" cy="740664"/>
        </a:xfrm>
        <a:prstGeom prst="roundRect">
          <a:avLst>
            <a:gd name="adj" fmla="val 10500"/>
          </a:avLst>
        </a:prstGeom>
        <a:solidFill>
          <a:schemeClr val="lt1">
            <a:alpha val="90000"/>
            <a:hueOff val="0"/>
            <a:satOff val="0"/>
            <a:lumOff val="0"/>
            <a:alphaOff val="0"/>
          </a:schemeClr>
        </a:solidFill>
        <a:ln w="9525" cap="flat" cmpd="sng" algn="ctr">
          <a:solidFill>
            <a:schemeClr val="accent2">
              <a:hueOff val="1799955"/>
              <a:satOff val="48584"/>
              <a:lumOff val="5099"/>
              <a:alphaOff val="0"/>
            </a:schemeClr>
          </a:solidFill>
          <a:prstDash val="solid"/>
        </a:ln>
        <a:effectLst>
          <a:outerShdw blurRad="50800" dist="42924" dir="5400000" rotWithShape="0">
            <a:srgbClr val="000000">
              <a:alpha val="40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US" sz="1200" kern="1200" baseline="0" dirty="0" smtClean="0"/>
            <a:t>Calling AAA service if the user’s car won’t  start or if the keys have been accidentally left inside a locked car  </a:t>
          </a:r>
          <a:endParaRPr lang="en-US" sz="1200" kern="1200" dirty="0"/>
        </a:p>
      </dsp:txBody>
      <dsp:txXfrm>
        <a:off x="5135357" y="2820842"/>
        <a:ext cx="2184338" cy="6951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108052-CC92-4A38-AB1F-D9295F84F42A}">
      <dsp:nvSpPr>
        <dsp:cNvPr id="0" name=""/>
        <dsp:cNvSpPr/>
      </dsp:nvSpPr>
      <dsp:spPr>
        <a:xfrm>
          <a:off x="0" y="0"/>
          <a:ext cx="4114800" cy="4114800"/>
        </a:xfrm>
        <a:prstGeom prst="pie">
          <a:avLst>
            <a:gd name="adj1" fmla="val 5400000"/>
            <a:gd name="adj2" fmla="val 16200000"/>
          </a:avLst>
        </a:prstGeom>
        <a:solidFill>
          <a:schemeClr val="accent2">
            <a:shade val="5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9DB9698B-6002-409C-80BE-0F78A56807D4}">
      <dsp:nvSpPr>
        <dsp:cNvPr id="0" name=""/>
        <dsp:cNvSpPr/>
      </dsp:nvSpPr>
      <dsp:spPr>
        <a:xfrm>
          <a:off x="2057400" y="0"/>
          <a:ext cx="5867399" cy="4114800"/>
        </a:xfrm>
        <a:prstGeom prst="rect">
          <a:avLst/>
        </a:prstGeom>
        <a:solidFill>
          <a:schemeClr val="lt1">
            <a:alpha val="90000"/>
            <a:hueOff val="0"/>
            <a:satOff val="0"/>
            <a:lumOff val="0"/>
            <a:alphaOff val="0"/>
          </a:schemeClr>
        </a:solidFill>
        <a:ln w="9525" cap="flat" cmpd="sng" algn="ctr">
          <a:solidFill>
            <a:schemeClr val="accent2">
              <a:shade val="50000"/>
              <a:hueOff val="0"/>
              <a:satOff val="0"/>
              <a:lumOff val="0"/>
              <a:alphaOff val="0"/>
            </a:schemeClr>
          </a:solidFill>
          <a:prstDash val="solid"/>
        </a:ln>
        <a:effectLst/>
        <a:scene3d>
          <a:camera prst="orthographicFront"/>
          <a:lightRig rig="chilly" dir="t"/>
        </a:scene3d>
        <a:sp3d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baseline="0" dirty="0" smtClean="0"/>
            <a:t>Shopping for online for products/services is often an emotionally complex process: while some shoppers may need reassurance that a product is in vogue other shoppers, in contrast, may need confirmation that a product, stylish or not, represents a practical purchase.</a:t>
          </a:r>
          <a:endParaRPr lang="en-US" sz="2200" kern="1200" dirty="0"/>
        </a:p>
      </dsp:txBody>
      <dsp:txXfrm>
        <a:off x="2057400" y="0"/>
        <a:ext cx="5867399" cy="1954530"/>
      </dsp:txXfrm>
    </dsp:sp>
    <dsp:sp modelId="{C29C4681-40DB-4369-836E-18976D63E4B2}">
      <dsp:nvSpPr>
        <dsp:cNvPr id="0" name=""/>
        <dsp:cNvSpPr/>
      </dsp:nvSpPr>
      <dsp:spPr>
        <a:xfrm>
          <a:off x="1080135" y="1954530"/>
          <a:ext cx="1954530" cy="1954530"/>
        </a:xfrm>
        <a:prstGeom prst="pie">
          <a:avLst>
            <a:gd name="adj1" fmla="val 5400000"/>
            <a:gd name="adj2" fmla="val 16200000"/>
          </a:avLst>
        </a:prstGeom>
        <a:solidFill>
          <a:schemeClr val="accent2">
            <a:shade val="50000"/>
            <a:hueOff val="0"/>
            <a:satOff val="-14494"/>
            <a:lumOff val="48652"/>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BF858243-8A66-417E-822D-D60239198AF8}">
      <dsp:nvSpPr>
        <dsp:cNvPr id="0" name=""/>
        <dsp:cNvSpPr/>
      </dsp:nvSpPr>
      <dsp:spPr>
        <a:xfrm>
          <a:off x="2057400" y="1954530"/>
          <a:ext cx="5867399" cy="1954530"/>
        </a:xfrm>
        <a:prstGeom prst="rect">
          <a:avLst/>
        </a:prstGeom>
        <a:solidFill>
          <a:schemeClr val="lt1">
            <a:alpha val="90000"/>
            <a:hueOff val="0"/>
            <a:satOff val="0"/>
            <a:lumOff val="0"/>
            <a:alphaOff val="0"/>
          </a:schemeClr>
        </a:solidFill>
        <a:ln w="9525" cap="flat" cmpd="sng" algn="ctr">
          <a:solidFill>
            <a:schemeClr val="accent2">
              <a:shade val="50000"/>
              <a:hueOff val="0"/>
              <a:satOff val="-13729"/>
              <a:lumOff val="43913"/>
              <a:alphaOff val="0"/>
            </a:schemeClr>
          </a:solidFill>
          <a:prstDash val="solid"/>
        </a:ln>
        <a:effectLst/>
        <a:scene3d>
          <a:camera prst="orthographicFront"/>
          <a:lightRig rig="chilly" dir="t"/>
        </a:scene3d>
        <a:sp3d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baseline="0" dirty="0" smtClean="0"/>
            <a:t>The same wide array of emotional needs are found when mobile users search for hotels and restaurants: while some restaurant seekers may prioritize the quality of the food others may be much more concerned about parking and long lines.</a:t>
          </a:r>
          <a:endParaRPr lang="en-US" sz="2200" kern="1200" dirty="0"/>
        </a:p>
      </dsp:txBody>
      <dsp:txXfrm>
        <a:off x="2057400" y="1954530"/>
        <a:ext cx="5867399" cy="195453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6D4C10-00F2-49AA-8243-2F7F9A1C8A71}">
      <dsp:nvSpPr>
        <dsp:cNvPr id="0" name=""/>
        <dsp:cNvSpPr/>
      </dsp:nvSpPr>
      <dsp:spPr>
        <a:xfrm rot="5400000">
          <a:off x="945487" y="262677"/>
          <a:ext cx="2122807" cy="3532304"/>
        </a:xfrm>
        <a:prstGeom prst="corner">
          <a:avLst>
            <a:gd name="adj1" fmla="val 16120"/>
            <a:gd name="adj2" fmla="val 16110"/>
          </a:avLst>
        </a:prstGeom>
        <a:gradFill rotWithShape="0">
          <a:gsLst>
            <a:gs pos="0">
              <a:schemeClr val="accent1">
                <a:hueOff val="0"/>
                <a:satOff val="0"/>
                <a:lumOff val="0"/>
                <a:alphaOff val="0"/>
                <a:shade val="85000"/>
              </a:schemeClr>
            </a:gs>
            <a:gs pos="100000">
              <a:schemeClr val="accent1">
                <a:hueOff val="0"/>
                <a:satOff val="0"/>
                <a:lumOff val="0"/>
                <a:alphaOff val="0"/>
                <a:tint val="90000"/>
                <a:alpha val="100000"/>
                <a:satMod val="200000"/>
              </a:schemeClr>
            </a:gs>
          </a:gsLst>
          <a:path path="circle">
            <a:fillToRect l="100000" t="100000" r="100000" b="100000"/>
          </a:path>
        </a:gradFill>
        <a:ln w="9525" cap="flat" cmpd="sng" algn="ctr">
          <a:solidFill>
            <a:schemeClr val="accent1">
              <a:hueOff val="0"/>
              <a:satOff val="0"/>
              <a:lumOff val="0"/>
              <a:alphaOff val="0"/>
            </a:schemeClr>
          </a:solidFill>
          <a:prstDash val="solid"/>
        </a:ln>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dsp:spPr>
      <dsp:style>
        <a:lnRef idx="1">
          <a:scrgbClr r="0" g="0" b="0"/>
        </a:lnRef>
        <a:fillRef idx="3">
          <a:scrgbClr r="0" g="0" b="0"/>
        </a:fillRef>
        <a:effectRef idx="3">
          <a:scrgbClr r="0" g="0" b="0"/>
        </a:effectRef>
        <a:fontRef idx="minor">
          <a:schemeClr val="lt1"/>
        </a:fontRef>
      </dsp:style>
    </dsp:sp>
    <dsp:sp modelId="{1FF0A6D4-E090-426C-91E2-7A4B8D490B39}">
      <dsp:nvSpPr>
        <dsp:cNvPr id="0" name=""/>
        <dsp:cNvSpPr/>
      </dsp:nvSpPr>
      <dsp:spPr>
        <a:xfrm>
          <a:off x="591137" y="1318075"/>
          <a:ext cx="3188984" cy="27953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kern="1200" baseline="0" smtClean="0"/>
            <a:t>The emotionally intelligent PA mines consumer-generated media to find just those postings that respond to the present emotional needs of the mobile user. </a:t>
          </a:r>
          <a:endParaRPr lang="en-US" sz="1800" kern="1200"/>
        </a:p>
      </dsp:txBody>
      <dsp:txXfrm>
        <a:off x="591137" y="1318075"/>
        <a:ext cx="3188984" cy="2795331"/>
      </dsp:txXfrm>
    </dsp:sp>
    <dsp:sp modelId="{931F1FE1-A954-49AB-BD9A-40127CC74280}">
      <dsp:nvSpPr>
        <dsp:cNvPr id="0" name=""/>
        <dsp:cNvSpPr/>
      </dsp:nvSpPr>
      <dsp:spPr>
        <a:xfrm>
          <a:off x="3178426" y="2625"/>
          <a:ext cx="601695" cy="601695"/>
        </a:xfrm>
        <a:prstGeom prst="triangle">
          <a:avLst>
            <a:gd name="adj" fmla="val 100000"/>
          </a:avLst>
        </a:prstGeom>
        <a:gradFill rotWithShape="0">
          <a:gsLst>
            <a:gs pos="0">
              <a:schemeClr val="accent1">
                <a:hueOff val="0"/>
                <a:satOff val="0"/>
                <a:lumOff val="0"/>
                <a:alphaOff val="0"/>
                <a:shade val="85000"/>
              </a:schemeClr>
            </a:gs>
            <a:gs pos="100000">
              <a:schemeClr val="accent1">
                <a:hueOff val="0"/>
                <a:satOff val="0"/>
                <a:lumOff val="0"/>
                <a:alphaOff val="0"/>
                <a:tint val="90000"/>
                <a:alpha val="100000"/>
                <a:satMod val="200000"/>
              </a:schemeClr>
            </a:gs>
          </a:gsLst>
          <a:path path="circle">
            <a:fillToRect l="100000" t="100000" r="100000" b="100000"/>
          </a:path>
        </a:gradFill>
        <a:ln w="9525" cap="flat" cmpd="sng" algn="ctr">
          <a:solidFill>
            <a:schemeClr val="accent1">
              <a:hueOff val="0"/>
              <a:satOff val="0"/>
              <a:lumOff val="0"/>
              <a:alphaOff val="0"/>
            </a:schemeClr>
          </a:solidFill>
          <a:prstDash val="solid"/>
        </a:ln>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dsp:spPr>
      <dsp:style>
        <a:lnRef idx="1">
          <a:scrgbClr r="0" g="0" b="0"/>
        </a:lnRef>
        <a:fillRef idx="3">
          <a:scrgbClr r="0" g="0" b="0"/>
        </a:fillRef>
        <a:effectRef idx="3">
          <a:scrgbClr r="0" g="0" b="0"/>
        </a:effectRef>
        <a:fontRef idx="minor">
          <a:schemeClr val="lt1"/>
        </a:fontRef>
      </dsp:style>
    </dsp:sp>
    <dsp:sp modelId="{F27C15ED-1FFB-4B7E-9CE5-93C22E9EA3C5}">
      <dsp:nvSpPr>
        <dsp:cNvPr id="0" name=""/>
        <dsp:cNvSpPr/>
      </dsp:nvSpPr>
      <dsp:spPr>
        <a:xfrm rot="5400000">
          <a:off x="4849426" y="-703355"/>
          <a:ext cx="2122807" cy="3532304"/>
        </a:xfrm>
        <a:prstGeom prst="corner">
          <a:avLst>
            <a:gd name="adj1" fmla="val 16120"/>
            <a:gd name="adj2" fmla="val 16110"/>
          </a:avLst>
        </a:prstGeom>
        <a:gradFill rotWithShape="0">
          <a:gsLst>
            <a:gs pos="0">
              <a:schemeClr val="accent1">
                <a:hueOff val="0"/>
                <a:satOff val="0"/>
                <a:lumOff val="0"/>
                <a:alphaOff val="0"/>
                <a:shade val="85000"/>
              </a:schemeClr>
            </a:gs>
            <a:gs pos="100000">
              <a:schemeClr val="accent1">
                <a:hueOff val="0"/>
                <a:satOff val="0"/>
                <a:lumOff val="0"/>
                <a:alphaOff val="0"/>
                <a:tint val="90000"/>
                <a:alpha val="100000"/>
                <a:satMod val="200000"/>
              </a:schemeClr>
            </a:gs>
          </a:gsLst>
          <a:path path="circle">
            <a:fillToRect l="100000" t="100000" r="100000" b="100000"/>
          </a:path>
        </a:gradFill>
        <a:ln w="9525" cap="flat" cmpd="sng" algn="ctr">
          <a:solidFill>
            <a:schemeClr val="accent1">
              <a:hueOff val="0"/>
              <a:satOff val="0"/>
              <a:lumOff val="0"/>
              <a:alphaOff val="0"/>
            </a:schemeClr>
          </a:solidFill>
          <a:prstDash val="solid"/>
        </a:ln>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dsp:spPr>
      <dsp:style>
        <a:lnRef idx="1">
          <a:scrgbClr r="0" g="0" b="0"/>
        </a:lnRef>
        <a:fillRef idx="3">
          <a:scrgbClr r="0" g="0" b="0"/>
        </a:fillRef>
        <a:effectRef idx="3">
          <a:scrgbClr r="0" g="0" b="0"/>
        </a:effectRef>
        <a:fontRef idx="minor">
          <a:schemeClr val="lt1"/>
        </a:fontRef>
      </dsp:style>
    </dsp:sp>
    <dsp:sp modelId="{F92155B4-CF05-4A14-93D6-C98DEEACD363}">
      <dsp:nvSpPr>
        <dsp:cNvPr id="0" name=""/>
        <dsp:cNvSpPr/>
      </dsp:nvSpPr>
      <dsp:spPr>
        <a:xfrm>
          <a:off x="4495077" y="352042"/>
          <a:ext cx="3188984" cy="27953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kern="1200" baseline="0" dirty="0" smtClean="0"/>
            <a:t>Using Sequence Package Analysis (SPA) technology –  by building a special set of parsing structures that capture the subtle emotional features of natural language into the smartphone’s natural language platform – the nuances and subtleties of opinion-related postings are then extracted/abstracted for the mobile user</a:t>
          </a:r>
          <a:r>
            <a:rPr lang="en-US" sz="1800" kern="1200" baseline="0" dirty="0" smtClean="0"/>
            <a:t>. (A. </a:t>
          </a:r>
          <a:r>
            <a:rPr lang="en-US" sz="1800" kern="1200" baseline="0" dirty="0" err="1" smtClean="0"/>
            <a:t>Neustein</a:t>
          </a:r>
          <a:r>
            <a:rPr lang="en-US" sz="1800" kern="1200" baseline="0" dirty="0" smtClean="0"/>
            <a:t>, Chapter 5 in Mobile Speech, Springer 2013)</a:t>
          </a:r>
          <a:endParaRPr lang="en-US" sz="1800" kern="1200" dirty="0"/>
        </a:p>
      </dsp:txBody>
      <dsp:txXfrm>
        <a:off x="4495077" y="352042"/>
        <a:ext cx="3188984" cy="279533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79239D-83BE-4DA1-B47B-683B2885A1BE}">
      <dsp:nvSpPr>
        <dsp:cNvPr id="0" name=""/>
        <dsp:cNvSpPr/>
      </dsp:nvSpPr>
      <dsp:spPr>
        <a:xfrm>
          <a:off x="0" y="0"/>
          <a:ext cx="4114800" cy="4114800"/>
        </a:xfrm>
        <a:prstGeom prst="pie">
          <a:avLst>
            <a:gd name="adj1" fmla="val 5400000"/>
            <a:gd name="adj2" fmla="val 16200000"/>
          </a:avLst>
        </a:prstGeom>
        <a:solidFill>
          <a:schemeClr val="accent3">
            <a:hueOff val="0"/>
            <a:satOff val="0"/>
            <a:lumOff val="0"/>
            <a:alphaOff val="0"/>
          </a:schemeClr>
        </a:solidFill>
        <a:ln>
          <a:noFill/>
        </a:ln>
        <a:effectLst>
          <a:outerShdw blurRad="50800" dist="42924" dir="5400000" rotWithShape="0">
            <a:srgbClr val="000000">
              <a:alpha val="4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1FD0C757-E614-4AAD-B1CD-DFDCF023095C}">
      <dsp:nvSpPr>
        <dsp:cNvPr id="0" name=""/>
        <dsp:cNvSpPr/>
      </dsp:nvSpPr>
      <dsp:spPr>
        <a:xfrm>
          <a:off x="2057400" y="0"/>
          <a:ext cx="5867399" cy="4114800"/>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baseline="0" dirty="0" smtClean="0"/>
            <a:t>The SPA-designed BNF (Backus-Naur Form) table, unlike a conventional table consisting of parts of speech (e.g., N, V, ADJ, NP, VP or ADJP), consists of </a:t>
          </a:r>
          <a:r>
            <a:rPr lang="en-US" sz="2200" i="1" kern="1200" baseline="0" dirty="0" smtClean="0"/>
            <a:t>sequentially-implicative</a:t>
          </a:r>
          <a:r>
            <a:rPr lang="en-US" sz="2200" kern="1200" baseline="0" dirty="0" smtClean="0"/>
            <a:t> units: what this means is that their formal grammatical representation is defined by sequence as opposed to syntax.</a:t>
          </a:r>
          <a:endParaRPr lang="en-US" sz="2200" kern="1200" dirty="0"/>
        </a:p>
      </dsp:txBody>
      <dsp:txXfrm>
        <a:off x="2057400" y="0"/>
        <a:ext cx="5867399" cy="1954530"/>
      </dsp:txXfrm>
    </dsp:sp>
    <dsp:sp modelId="{71EC1DD6-62A6-4FAB-814B-C24A2C1CE764}">
      <dsp:nvSpPr>
        <dsp:cNvPr id="0" name=""/>
        <dsp:cNvSpPr/>
      </dsp:nvSpPr>
      <dsp:spPr>
        <a:xfrm>
          <a:off x="1080135" y="1954530"/>
          <a:ext cx="1954530" cy="1954530"/>
        </a:xfrm>
        <a:prstGeom prst="pie">
          <a:avLst>
            <a:gd name="adj1" fmla="val 5400000"/>
            <a:gd name="adj2" fmla="val 16200000"/>
          </a:avLst>
        </a:prstGeom>
        <a:solidFill>
          <a:schemeClr val="accent3">
            <a:hueOff val="136"/>
            <a:satOff val="-50262"/>
            <a:lumOff val="-11766"/>
            <a:alphaOff val="0"/>
          </a:schemeClr>
        </a:solidFill>
        <a:ln>
          <a:noFill/>
        </a:ln>
        <a:effectLst>
          <a:outerShdw blurRad="50800" dist="42924" dir="5400000" rotWithShape="0">
            <a:srgbClr val="000000">
              <a:alpha val="4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9F661387-A187-48FC-A5FD-C3B7D892E9CF}">
      <dsp:nvSpPr>
        <dsp:cNvPr id="0" name=""/>
        <dsp:cNvSpPr/>
      </dsp:nvSpPr>
      <dsp:spPr>
        <a:xfrm>
          <a:off x="2057400" y="1954530"/>
          <a:ext cx="5867399" cy="1954530"/>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baseline="0" dirty="0" smtClean="0"/>
            <a:t>By relying on the sequence package in its entirety as the </a:t>
          </a:r>
          <a:r>
            <a:rPr lang="en-US" sz="2200" i="1" kern="1200" baseline="0" dirty="0" smtClean="0"/>
            <a:t>primary </a:t>
          </a:r>
          <a:r>
            <a:rPr lang="en-US" sz="2200" kern="1200" baseline="0" dirty="0" smtClean="0"/>
            <a:t>unit of analysis, rather than on isolated syntactic parts (such as N, V, or NP), the SPA-designed BNF table is able to depict the subtleties and other emotional elements of online reviews by identifying the sequences found in such reviews. </a:t>
          </a:r>
          <a:endParaRPr lang="en-US" sz="2200" kern="1200" dirty="0"/>
        </a:p>
      </dsp:txBody>
      <dsp:txXfrm>
        <a:off x="2057400" y="1954530"/>
        <a:ext cx="5867399" cy="195453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63079D-99E7-46A1-8CE9-9B33A4A11410}">
      <dsp:nvSpPr>
        <dsp:cNvPr id="0" name=""/>
        <dsp:cNvSpPr/>
      </dsp:nvSpPr>
      <dsp:spPr>
        <a:xfrm rot="5400000">
          <a:off x="4585995" y="-1532300"/>
          <a:ext cx="1605736" cy="5071872"/>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rtl="0">
            <a:lnSpc>
              <a:spcPct val="90000"/>
            </a:lnSpc>
            <a:spcBef>
              <a:spcPct val="0"/>
            </a:spcBef>
            <a:spcAft>
              <a:spcPct val="15000"/>
            </a:spcAft>
            <a:buChar char="••"/>
          </a:pPr>
          <a:r>
            <a:rPr lang="en-US" sz="1600" kern="1200" baseline="0" smtClean="0"/>
            <a:t>In part, SPA’s method is semantic grammar-based,</a:t>
          </a:r>
          <a:r>
            <a:rPr lang="en-US" sz="1600" b="1" kern="1200" baseline="0" smtClean="0"/>
            <a:t> </a:t>
          </a:r>
          <a:r>
            <a:rPr lang="en-US" sz="1600" kern="1200" baseline="0" smtClean="0"/>
            <a:t>for those clearly defined sequence packages that contain specifically marked boundaries and specifying package properties; </a:t>
          </a:r>
          <a:endParaRPr lang="en-US" sz="1600" kern="1200"/>
        </a:p>
        <a:p>
          <a:pPr marL="171450" lvl="1" indent="-171450" algn="l" defTabSz="711200" rtl="0">
            <a:lnSpc>
              <a:spcPct val="90000"/>
            </a:lnSpc>
            <a:spcBef>
              <a:spcPct val="0"/>
            </a:spcBef>
            <a:spcAft>
              <a:spcPct val="15000"/>
            </a:spcAft>
            <a:buChar char="••"/>
          </a:pPr>
          <a:r>
            <a:rPr lang="en-US" sz="1600" kern="1200" baseline="0" smtClean="0"/>
            <a:t>In part, SPA’s method is statistical, using </a:t>
          </a:r>
          <a:r>
            <a:rPr lang="en-US" sz="1600" i="1" kern="1200" baseline="0" smtClean="0"/>
            <a:t>N-grams</a:t>
          </a:r>
          <a:r>
            <a:rPr lang="en-US" sz="1600" kern="1200" baseline="0" smtClean="0"/>
            <a:t> to depict the probabilistic occurrence of a sequence package structure when one is not so clearly defined. </a:t>
          </a:r>
          <a:endParaRPr lang="en-US" sz="1600" kern="1200"/>
        </a:p>
      </dsp:txBody>
      <dsp:txXfrm rot="-5400000">
        <a:off x="2852927" y="279154"/>
        <a:ext cx="4993486" cy="1448964"/>
      </dsp:txXfrm>
    </dsp:sp>
    <dsp:sp modelId="{B3EEEBF8-2B3D-47CE-8D4D-C6CDEEB505D0}">
      <dsp:nvSpPr>
        <dsp:cNvPr id="0" name=""/>
        <dsp:cNvSpPr/>
      </dsp:nvSpPr>
      <dsp:spPr>
        <a:xfrm>
          <a:off x="0" y="50"/>
          <a:ext cx="2852928" cy="200717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l" defTabSz="711200" rtl="0">
            <a:lnSpc>
              <a:spcPct val="90000"/>
            </a:lnSpc>
            <a:spcBef>
              <a:spcPct val="0"/>
            </a:spcBef>
            <a:spcAft>
              <a:spcPct val="35000"/>
            </a:spcAft>
          </a:pPr>
          <a:r>
            <a:rPr lang="en-US" sz="1600" kern="1200" baseline="0" dirty="0" smtClean="0"/>
            <a:t>To identify sequence packages, SPA uses </a:t>
          </a:r>
          <a:r>
            <a:rPr lang="en-US" sz="1600" kern="1200" baseline="0" dirty="0" smtClean="0">
              <a:solidFill>
                <a:schemeClr val="tx1"/>
              </a:solidFill>
            </a:rPr>
            <a:t>a </a:t>
          </a:r>
          <a:r>
            <a:rPr lang="en-US" sz="1600" i="1" kern="1200" baseline="0" dirty="0" smtClean="0">
              <a:solidFill>
                <a:schemeClr val="tx1"/>
              </a:solidFill>
              <a:effectLst/>
            </a:rPr>
            <a:t>hybrid</a:t>
          </a:r>
          <a:r>
            <a:rPr lang="en-US" sz="1600" kern="1200" baseline="0" dirty="0" smtClean="0">
              <a:solidFill>
                <a:schemeClr val="tx1"/>
              </a:solidFill>
            </a:rPr>
            <a:t> approach</a:t>
          </a:r>
          <a:r>
            <a:rPr lang="en-US" sz="1600" kern="1200" baseline="0" dirty="0" smtClean="0"/>
            <a:t>: </a:t>
          </a:r>
          <a:endParaRPr lang="en-US" sz="1600" kern="1200" dirty="0"/>
        </a:p>
      </dsp:txBody>
      <dsp:txXfrm>
        <a:off x="97982" y="98032"/>
        <a:ext cx="2656964" cy="1811206"/>
      </dsp:txXfrm>
    </dsp:sp>
    <dsp:sp modelId="{2A43C111-A2A9-4CE4-B4C4-465531D27A28}">
      <dsp:nvSpPr>
        <dsp:cNvPr id="0" name=""/>
        <dsp:cNvSpPr/>
      </dsp:nvSpPr>
      <dsp:spPr>
        <a:xfrm>
          <a:off x="0" y="2107579"/>
          <a:ext cx="2852928" cy="200717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l" defTabSz="711200" rtl="0">
            <a:lnSpc>
              <a:spcPct val="90000"/>
            </a:lnSpc>
            <a:spcBef>
              <a:spcPct val="0"/>
            </a:spcBef>
            <a:spcAft>
              <a:spcPct val="35000"/>
            </a:spcAft>
          </a:pPr>
          <a:r>
            <a:rPr lang="en-US" sz="1600" kern="1200" baseline="0" dirty="0" smtClean="0"/>
            <a:t>Because sequence packages are both domain-independent and language-independent, the costs of using a statistical approach are not prohibitive as they are for those applications where data changes dynamically, as is the case for seasonal applications.</a:t>
          </a:r>
          <a:endParaRPr lang="en-US" sz="1600" kern="1200" dirty="0"/>
        </a:p>
      </dsp:txBody>
      <dsp:txXfrm>
        <a:off x="97982" y="2205561"/>
        <a:ext cx="2656964" cy="181120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255DBB-5B33-4E4E-8AE7-ED4350C467A5}">
      <dsp:nvSpPr>
        <dsp:cNvPr id="0" name=""/>
        <dsp:cNvSpPr/>
      </dsp:nvSpPr>
      <dsp:spPr>
        <a:xfrm rot="5400000">
          <a:off x="-104496" y="1455252"/>
          <a:ext cx="2270156" cy="274078"/>
        </a:xfrm>
        <a:prstGeom prst="rect">
          <a:avLst/>
        </a:prstGeom>
        <a:gradFill rotWithShape="0">
          <a:gsLst>
            <a:gs pos="0">
              <a:schemeClr val="dk2">
                <a:tint val="60000"/>
                <a:hueOff val="0"/>
                <a:satOff val="0"/>
                <a:lumOff val="0"/>
                <a:alphaOff val="0"/>
                <a:tint val="83000"/>
                <a:shade val="100000"/>
                <a:satMod val="100000"/>
              </a:schemeClr>
            </a:gs>
            <a:gs pos="100000">
              <a:schemeClr val="dk2">
                <a:tint val="60000"/>
                <a:hueOff val="0"/>
                <a:satOff val="0"/>
                <a:lumOff val="0"/>
                <a:alphaOff val="0"/>
                <a:tint val="61000"/>
                <a:alpha val="100000"/>
                <a:satMod val="200000"/>
              </a:schemeClr>
            </a:gs>
          </a:gsLst>
          <a:path path="circle">
            <a:fillToRect l="100000" t="100000" r="100000" b="100000"/>
          </a:path>
        </a:gradFill>
        <a:ln>
          <a:noFill/>
        </a:ln>
        <a:effectLst>
          <a:outerShdw blurRad="38100" dist="25400" dir="5400000" rotWithShape="0">
            <a:srgbClr val="000000">
              <a:alpha val="40000"/>
            </a:srgbClr>
          </a:outerShdw>
        </a:effectLst>
      </dsp:spPr>
      <dsp:style>
        <a:lnRef idx="0">
          <a:scrgbClr r="0" g="0" b="0"/>
        </a:lnRef>
        <a:fillRef idx="2">
          <a:scrgbClr r="0" g="0" b="0"/>
        </a:fillRef>
        <a:effectRef idx="1">
          <a:scrgbClr r="0" g="0" b="0"/>
        </a:effectRef>
        <a:fontRef idx="minor">
          <a:schemeClr val="dk1"/>
        </a:fontRef>
      </dsp:style>
    </dsp:sp>
    <dsp:sp modelId="{203FA938-BF3E-4B5B-9B3E-F46F931D8659}">
      <dsp:nvSpPr>
        <dsp:cNvPr id="0" name=""/>
        <dsp:cNvSpPr/>
      </dsp:nvSpPr>
      <dsp:spPr>
        <a:xfrm>
          <a:off x="414600" y="1808"/>
          <a:ext cx="3045321" cy="1827192"/>
        </a:xfrm>
        <a:prstGeom prst="roundRect">
          <a:avLst>
            <a:gd name="adj" fmla="val 10000"/>
          </a:avLst>
        </a:prstGeom>
        <a:gradFill rotWithShape="0">
          <a:gsLst>
            <a:gs pos="0">
              <a:schemeClr val="dk2">
                <a:hueOff val="0"/>
                <a:satOff val="0"/>
                <a:lumOff val="0"/>
                <a:alphaOff val="0"/>
                <a:tint val="83000"/>
                <a:shade val="100000"/>
                <a:satMod val="100000"/>
              </a:schemeClr>
            </a:gs>
            <a:gs pos="100000">
              <a:schemeClr val="dk2">
                <a:hueOff val="0"/>
                <a:satOff val="0"/>
                <a:lumOff val="0"/>
                <a:alphaOff val="0"/>
                <a:tint val="61000"/>
                <a:alpha val="100000"/>
                <a:satMod val="200000"/>
              </a:schemeClr>
            </a:gs>
          </a:gsLst>
          <a:path path="circle">
            <a:fillToRect l="100000" t="100000" r="100000" b="100000"/>
          </a:path>
        </a:gradFill>
        <a:ln>
          <a:noFill/>
        </a:ln>
        <a:effectLst>
          <a:outerShdw blurRad="381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US" sz="1500" kern="1200" baseline="0" dirty="0" smtClean="0"/>
            <a:t>First Pair Part: &lt;Complaint&gt; </a:t>
          </a:r>
          <a:endParaRPr lang="en-US" sz="1500" kern="1200" dirty="0"/>
        </a:p>
      </dsp:txBody>
      <dsp:txXfrm>
        <a:off x="468117" y="55325"/>
        <a:ext cx="2938287" cy="1720158"/>
      </dsp:txXfrm>
    </dsp:sp>
    <dsp:sp modelId="{8FD615D4-0AF8-4DFF-9730-2607ACBA439B}">
      <dsp:nvSpPr>
        <dsp:cNvPr id="0" name=""/>
        <dsp:cNvSpPr/>
      </dsp:nvSpPr>
      <dsp:spPr>
        <a:xfrm rot="173">
          <a:off x="1037499" y="2597348"/>
          <a:ext cx="3991159" cy="274078"/>
        </a:xfrm>
        <a:prstGeom prst="rect">
          <a:avLst/>
        </a:prstGeom>
        <a:gradFill rotWithShape="0">
          <a:gsLst>
            <a:gs pos="0">
              <a:schemeClr val="dk2">
                <a:tint val="60000"/>
                <a:hueOff val="0"/>
                <a:satOff val="0"/>
                <a:lumOff val="0"/>
                <a:alphaOff val="0"/>
                <a:tint val="83000"/>
                <a:shade val="100000"/>
                <a:satMod val="100000"/>
              </a:schemeClr>
            </a:gs>
            <a:gs pos="100000">
              <a:schemeClr val="dk2">
                <a:tint val="60000"/>
                <a:hueOff val="0"/>
                <a:satOff val="0"/>
                <a:lumOff val="0"/>
                <a:alphaOff val="0"/>
                <a:tint val="61000"/>
                <a:alpha val="100000"/>
                <a:satMod val="200000"/>
              </a:schemeClr>
            </a:gs>
          </a:gsLst>
          <a:path path="circle">
            <a:fillToRect l="100000" t="100000" r="100000" b="100000"/>
          </a:path>
        </a:gradFill>
        <a:ln>
          <a:noFill/>
        </a:ln>
        <a:effectLst>
          <a:outerShdw blurRad="38100" dist="25400" dir="5400000" rotWithShape="0">
            <a:srgbClr val="000000">
              <a:alpha val="40000"/>
            </a:srgbClr>
          </a:outerShdw>
        </a:effectLst>
      </dsp:spPr>
      <dsp:style>
        <a:lnRef idx="0">
          <a:scrgbClr r="0" g="0" b="0"/>
        </a:lnRef>
        <a:fillRef idx="2">
          <a:scrgbClr r="0" g="0" b="0"/>
        </a:fillRef>
        <a:effectRef idx="1">
          <a:scrgbClr r="0" g="0" b="0"/>
        </a:effectRef>
        <a:fontRef idx="minor">
          <a:schemeClr val="dk1"/>
        </a:fontRef>
      </dsp:style>
    </dsp:sp>
    <dsp:sp modelId="{12442AB2-9C1A-47C6-81AC-31C8CB23CA25}">
      <dsp:nvSpPr>
        <dsp:cNvPr id="0" name=""/>
        <dsp:cNvSpPr/>
      </dsp:nvSpPr>
      <dsp:spPr>
        <a:xfrm>
          <a:off x="414600" y="2285799"/>
          <a:ext cx="3045321" cy="1827192"/>
        </a:xfrm>
        <a:prstGeom prst="roundRect">
          <a:avLst>
            <a:gd name="adj" fmla="val 10000"/>
          </a:avLst>
        </a:prstGeom>
        <a:gradFill rotWithShape="0">
          <a:gsLst>
            <a:gs pos="0">
              <a:schemeClr val="dk2">
                <a:hueOff val="0"/>
                <a:satOff val="0"/>
                <a:lumOff val="0"/>
                <a:alphaOff val="0"/>
                <a:tint val="83000"/>
                <a:shade val="100000"/>
                <a:satMod val="100000"/>
              </a:schemeClr>
            </a:gs>
            <a:gs pos="100000">
              <a:schemeClr val="dk2">
                <a:hueOff val="0"/>
                <a:satOff val="0"/>
                <a:lumOff val="0"/>
                <a:alphaOff val="0"/>
                <a:tint val="61000"/>
                <a:alpha val="100000"/>
                <a:satMod val="200000"/>
              </a:schemeClr>
            </a:gs>
          </a:gsLst>
          <a:path path="circle">
            <a:fillToRect l="100000" t="100000" r="100000" b="100000"/>
          </a:path>
        </a:gradFill>
        <a:ln>
          <a:noFill/>
        </a:ln>
        <a:effectLst>
          <a:outerShdw blurRad="381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US" sz="1500" kern="1200" baseline="0" smtClean="0"/>
            <a:t>Second Pair Part: &lt;Disclaimer&gt; = &lt;concessive connector(a/k/a contrast marker)&gt; + &lt;idiom/metaphor&gt; </a:t>
          </a:r>
          <a:endParaRPr lang="en-US" sz="1500" kern="1200"/>
        </a:p>
      </dsp:txBody>
      <dsp:txXfrm>
        <a:off x="468117" y="2339316"/>
        <a:ext cx="2938287" cy="1720158"/>
      </dsp:txXfrm>
    </dsp:sp>
    <dsp:sp modelId="{C1A11CCB-F183-4BF8-9F92-0E41450983D7}">
      <dsp:nvSpPr>
        <dsp:cNvPr id="0" name=""/>
        <dsp:cNvSpPr/>
      </dsp:nvSpPr>
      <dsp:spPr>
        <a:xfrm rot="16257913">
          <a:off x="3922876" y="1458811"/>
          <a:ext cx="2277597" cy="274078"/>
        </a:xfrm>
        <a:prstGeom prst="rect">
          <a:avLst/>
        </a:prstGeom>
        <a:gradFill rotWithShape="0">
          <a:gsLst>
            <a:gs pos="0">
              <a:schemeClr val="dk2">
                <a:tint val="60000"/>
                <a:hueOff val="0"/>
                <a:satOff val="0"/>
                <a:lumOff val="0"/>
                <a:alphaOff val="0"/>
                <a:tint val="83000"/>
                <a:shade val="100000"/>
                <a:satMod val="100000"/>
              </a:schemeClr>
            </a:gs>
            <a:gs pos="100000">
              <a:schemeClr val="dk2">
                <a:tint val="60000"/>
                <a:hueOff val="0"/>
                <a:satOff val="0"/>
                <a:lumOff val="0"/>
                <a:alphaOff val="0"/>
                <a:tint val="61000"/>
                <a:alpha val="100000"/>
                <a:satMod val="200000"/>
              </a:schemeClr>
            </a:gs>
          </a:gsLst>
          <a:path path="circle">
            <a:fillToRect l="100000" t="100000" r="100000" b="100000"/>
          </a:path>
        </a:gradFill>
        <a:ln>
          <a:noFill/>
        </a:ln>
        <a:effectLst>
          <a:outerShdw blurRad="38100" dist="25400" dir="5400000" rotWithShape="0">
            <a:srgbClr val="000000">
              <a:alpha val="40000"/>
            </a:srgbClr>
          </a:outerShdw>
        </a:effectLst>
      </dsp:spPr>
      <dsp:style>
        <a:lnRef idx="0">
          <a:scrgbClr r="0" g="0" b="0"/>
        </a:lnRef>
        <a:fillRef idx="2">
          <a:scrgbClr r="0" g="0" b="0"/>
        </a:fillRef>
        <a:effectRef idx="1">
          <a:scrgbClr r="0" g="0" b="0"/>
        </a:effectRef>
        <a:fontRef idx="minor">
          <a:schemeClr val="dk1"/>
        </a:fontRef>
      </dsp:style>
    </dsp:sp>
    <dsp:sp modelId="{71BA8113-6F77-4CA1-AF2C-21031C595049}">
      <dsp:nvSpPr>
        <dsp:cNvPr id="0" name=""/>
        <dsp:cNvSpPr/>
      </dsp:nvSpPr>
      <dsp:spPr>
        <a:xfrm>
          <a:off x="4419594" y="2286000"/>
          <a:ext cx="3045321" cy="1827192"/>
        </a:xfrm>
        <a:prstGeom prst="roundRect">
          <a:avLst>
            <a:gd name="adj" fmla="val 10000"/>
          </a:avLst>
        </a:prstGeom>
        <a:gradFill rotWithShape="0">
          <a:gsLst>
            <a:gs pos="0">
              <a:schemeClr val="dk2">
                <a:hueOff val="0"/>
                <a:satOff val="0"/>
                <a:lumOff val="0"/>
                <a:alphaOff val="0"/>
                <a:tint val="83000"/>
                <a:shade val="100000"/>
                <a:satMod val="100000"/>
              </a:schemeClr>
            </a:gs>
            <a:gs pos="100000">
              <a:schemeClr val="dk2">
                <a:hueOff val="0"/>
                <a:satOff val="0"/>
                <a:lumOff val="0"/>
                <a:alphaOff val="0"/>
                <a:tint val="61000"/>
                <a:alpha val="100000"/>
                <a:satMod val="200000"/>
              </a:schemeClr>
            </a:gs>
          </a:gsLst>
          <a:path path="circle">
            <a:fillToRect l="100000" t="100000" r="100000" b="100000"/>
          </a:path>
        </a:gradFill>
        <a:ln>
          <a:noFill/>
        </a:ln>
        <a:effectLst>
          <a:outerShdw blurRad="381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US" sz="1500" kern="1200" baseline="0" dirty="0" smtClean="0"/>
            <a:t>Note: Idioms are defined rather broadly to include banalities, platitudes and clichés that serve as a “shorthand” way of getting the message across – in which their connotative meaning is not necessarily deducible from the individual words that make up the idiom.  </a:t>
          </a:r>
          <a:endParaRPr lang="en-US" sz="1500" kern="1200" dirty="0"/>
        </a:p>
      </dsp:txBody>
      <dsp:txXfrm>
        <a:off x="4473111" y="2339517"/>
        <a:ext cx="2938287" cy="1720158"/>
      </dsp:txXfrm>
    </dsp:sp>
    <dsp:sp modelId="{0644757B-94CC-40C8-B15C-10AA59F1CDB1}">
      <dsp:nvSpPr>
        <dsp:cNvPr id="0" name=""/>
        <dsp:cNvSpPr/>
      </dsp:nvSpPr>
      <dsp:spPr>
        <a:xfrm>
          <a:off x="4464877" y="1808"/>
          <a:ext cx="3045321" cy="1827192"/>
        </a:xfrm>
        <a:prstGeom prst="roundRect">
          <a:avLst>
            <a:gd name="adj" fmla="val 10000"/>
          </a:avLst>
        </a:prstGeom>
        <a:gradFill rotWithShape="0">
          <a:gsLst>
            <a:gs pos="0">
              <a:schemeClr val="dk2">
                <a:hueOff val="0"/>
                <a:satOff val="0"/>
                <a:lumOff val="0"/>
                <a:alphaOff val="0"/>
                <a:tint val="83000"/>
                <a:shade val="100000"/>
                <a:satMod val="100000"/>
              </a:schemeClr>
            </a:gs>
            <a:gs pos="100000">
              <a:schemeClr val="dk2">
                <a:hueOff val="0"/>
                <a:satOff val="0"/>
                <a:lumOff val="0"/>
                <a:alphaOff val="0"/>
                <a:tint val="61000"/>
                <a:alpha val="100000"/>
                <a:satMod val="200000"/>
              </a:schemeClr>
            </a:gs>
          </a:gsLst>
          <a:path path="circle">
            <a:fillToRect l="100000" t="100000" r="100000" b="100000"/>
          </a:path>
        </a:gradFill>
        <a:ln>
          <a:noFill/>
        </a:ln>
        <a:effectLst>
          <a:outerShdw blurRad="381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US" sz="1500" kern="1200" baseline="0" dirty="0" smtClean="0"/>
            <a:t>In this example, the second part of each of the four contrastive pairs begins with a concessive connector (a/k/a contrast marker): “but”, “so,” “n-dash” followed by an idiomatic expression or metaphor. </a:t>
          </a:r>
          <a:endParaRPr lang="en-US" sz="1500" kern="1200" dirty="0"/>
        </a:p>
      </dsp:txBody>
      <dsp:txXfrm>
        <a:off x="4518394" y="55325"/>
        <a:ext cx="2938287" cy="1720158"/>
      </dsp:txXfrm>
    </dsp:sp>
  </dsp:spTree>
</dsp:drawing>
</file>

<file path=ppt/diagrams/layout1.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355A31A7-B51F-4E3C-A60C-965BB883BFA9}" type="datetimeFigureOut">
              <a:rPr lang="en-US" smtClean="0"/>
              <a:t>4/1/2013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58E64A-28F4-4EE6-8C2D-75229B3D1BE9}" type="slidenum">
              <a:rPr lang="en-US" smtClean="0"/>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5A31A7-B51F-4E3C-A60C-965BB883BFA9}" type="datetimeFigureOut">
              <a:rPr lang="en-US" smtClean="0"/>
              <a:t>4/1/2013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58E64A-28F4-4EE6-8C2D-75229B3D1BE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5A31A7-B51F-4E3C-A60C-965BB883BFA9}" type="datetimeFigureOut">
              <a:rPr lang="en-US" smtClean="0"/>
              <a:t>4/1/2013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58E64A-28F4-4EE6-8C2D-75229B3D1BE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355A31A7-B51F-4E3C-A60C-965BB883BFA9}" type="datetimeFigureOut">
              <a:rPr lang="en-US" smtClean="0"/>
              <a:t>4/1/2013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58E64A-28F4-4EE6-8C2D-75229B3D1BE9}" type="slidenum">
              <a:rPr lang="en-US" smtClean="0"/>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5A31A7-B51F-4E3C-A60C-965BB883BFA9}" type="datetimeFigureOut">
              <a:rPr lang="en-US" smtClean="0"/>
              <a:t>4/1/2013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58E64A-28F4-4EE6-8C2D-75229B3D1BE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355A31A7-B51F-4E3C-A60C-965BB883BFA9}" type="datetimeFigureOut">
              <a:rPr lang="en-US" smtClean="0"/>
              <a:t>4/1/2013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58E64A-28F4-4EE6-8C2D-75229B3D1BE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355A31A7-B51F-4E3C-A60C-965BB883BFA9}" type="datetimeFigureOut">
              <a:rPr lang="en-US" smtClean="0"/>
              <a:t>4/1/2013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58E64A-28F4-4EE6-8C2D-75229B3D1BE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55A31A7-B51F-4E3C-A60C-965BB883BFA9}" type="datetimeFigureOut">
              <a:rPr lang="en-US" smtClean="0"/>
              <a:t>4/1/2013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58E64A-28F4-4EE6-8C2D-75229B3D1BE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5A31A7-B51F-4E3C-A60C-965BB883BFA9}" type="datetimeFigureOut">
              <a:rPr lang="en-US" smtClean="0"/>
              <a:t>4/1/2013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58E64A-28F4-4EE6-8C2D-75229B3D1BE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5A31A7-B51F-4E3C-A60C-965BB883BFA9}" type="datetimeFigureOut">
              <a:rPr lang="en-US" smtClean="0"/>
              <a:t>4/1/2013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58E64A-28F4-4EE6-8C2D-75229B3D1BE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5A31A7-B51F-4E3C-A60C-965BB883BFA9}" type="datetimeFigureOut">
              <a:rPr lang="en-US" smtClean="0"/>
              <a:t>4/1/2013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58E64A-28F4-4EE6-8C2D-75229B3D1BE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355A31A7-B51F-4E3C-A60C-965BB883BFA9}" type="datetimeFigureOut">
              <a:rPr lang="en-US" smtClean="0"/>
              <a:t>4/1/2013</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8B58E64A-28F4-4EE6-8C2D-75229B3D1BE9}"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657600"/>
            <a:ext cx="6400800" cy="1752600"/>
          </a:xfrm>
        </p:spPr>
        <p:txBody>
          <a:bodyPr>
            <a:normAutofit fontScale="62500" lnSpcReduction="20000"/>
          </a:bodyPr>
          <a:lstStyle/>
          <a:p>
            <a:pPr algn="ctr"/>
            <a:endParaRPr lang="en-US" dirty="0" smtClean="0">
              <a:solidFill>
                <a:schemeClr val="accent1"/>
              </a:solidFill>
              <a:effectLst>
                <a:outerShdw blurRad="38100" dist="38100" dir="2700000" algn="tl">
                  <a:srgbClr val="000000">
                    <a:alpha val="43137"/>
                  </a:srgbClr>
                </a:outerShdw>
              </a:effectLst>
            </a:endParaRPr>
          </a:p>
          <a:p>
            <a:r>
              <a:rPr lang="en-US" sz="3200" b="1" dirty="0" smtClean="0">
                <a:solidFill>
                  <a:srgbClr val="00B0F0"/>
                </a:solidFill>
                <a:latin typeface="Bradley Hand ITC" pitchFamily="66" charset="0"/>
                <a:cs typeface="Arabic Typesetting" pitchFamily="66" charset="-78"/>
              </a:rPr>
              <a:t>Amy Neustein, Ph.D.</a:t>
            </a:r>
          </a:p>
          <a:p>
            <a:r>
              <a:rPr lang="en-US" sz="3200" b="1" dirty="0" smtClean="0">
                <a:solidFill>
                  <a:srgbClr val="00B0F0"/>
                </a:solidFill>
                <a:latin typeface="Bradley Hand ITC" pitchFamily="66" charset="0"/>
                <a:cs typeface="Arabic Typesetting" pitchFamily="66" charset="-78"/>
              </a:rPr>
              <a:t>CEO and Founder</a:t>
            </a:r>
          </a:p>
          <a:p>
            <a:r>
              <a:rPr lang="en-US" sz="3200" b="1" dirty="0" smtClean="0">
                <a:solidFill>
                  <a:srgbClr val="00B0F0"/>
                </a:solidFill>
                <a:latin typeface="Bradley Hand ITC" pitchFamily="66" charset="0"/>
                <a:cs typeface="Arabic Typesetting" pitchFamily="66" charset="-78"/>
              </a:rPr>
              <a:t>Linguistic </a:t>
            </a:r>
            <a:r>
              <a:rPr lang="en-US" sz="3200" b="1" dirty="0">
                <a:solidFill>
                  <a:srgbClr val="00B0F0"/>
                </a:solidFill>
                <a:latin typeface="Bradley Hand ITC" pitchFamily="66" charset="0"/>
                <a:cs typeface="Arabic Typesetting" pitchFamily="66" charset="-78"/>
              </a:rPr>
              <a:t>Technology </a:t>
            </a:r>
            <a:r>
              <a:rPr lang="en-US" sz="3200" b="1" dirty="0" smtClean="0">
                <a:solidFill>
                  <a:srgbClr val="00B0F0"/>
                </a:solidFill>
                <a:latin typeface="Bradley Hand ITC" pitchFamily="66" charset="0"/>
                <a:cs typeface="Arabic Typesetting" pitchFamily="66" charset="-78"/>
              </a:rPr>
              <a:t>Systems (LTS)</a:t>
            </a:r>
            <a:r>
              <a:rPr lang="en-US" sz="3200" b="1" dirty="0">
                <a:solidFill>
                  <a:srgbClr val="00B0F0"/>
                </a:solidFill>
                <a:latin typeface="Bradley Hand ITC" pitchFamily="66" charset="0"/>
                <a:cs typeface="Arabic Typesetting" pitchFamily="66" charset="-78"/>
              </a:rPr>
              <a:t/>
            </a:r>
            <a:br>
              <a:rPr lang="en-US" sz="3200" b="1" dirty="0">
                <a:solidFill>
                  <a:srgbClr val="00B0F0"/>
                </a:solidFill>
                <a:latin typeface="Bradley Hand ITC" pitchFamily="66" charset="0"/>
                <a:cs typeface="Arabic Typesetting" pitchFamily="66" charset="-78"/>
              </a:rPr>
            </a:br>
            <a:r>
              <a:rPr lang="en-US" sz="3200" b="1" dirty="0">
                <a:solidFill>
                  <a:srgbClr val="00B0F0"/>
                </a:solidFill>
                <a:latin typeface="Bradley Hand ITC" pitchFamily="66" charset="0"/>
                <a:cs typeface="Arabic Typesetting" pitchFamily="66" charset="-78"/>
              </a:rPr>
              <a:t>www.lingtechsys.com</a:t>
            </a:r>
            <a:endParaRPr lang="en-US" sz="3200" dirty="0">
              <a:solidFill>
                <a:srgbClr val="00B0F0"/>
              </a:solidFill>
              <a:effectLst>
                <a:outerShdw blurRad="38100" dist="38100" dir="2700000" algn="tl">
                  <a:srgbClr val="000000">
                    <a:alpha val="43137"/>
                  </a:srgbClr>
                </a:outerShdw>
              </a:effectLst>
            </a:endParaRPr>
          </a:p>
          <a:p>
            <a:pPr algn="ctr"/>
            <a:endParaRPr lang="en-US" dirty="0" smtClean="0">
              <a:solidFill>
                <a:schemeClr val="accent1"/>
              </a:solidFill>
              <a:effectLst>
                <a:outerShdw blurRad="38100" dist="38100" dir="2700000" algn="tl">
                  <a:srgbClr val="000000">
                    <a:alpha val="43137"/>
                  </a:srgbClr>
                </a:outerShdw>
              </a:effectLst>
            </a:endParaRPr>
          </a:p>
        </p:txBody>
      </p:sp>
      <p:sp>
        <p:nvSpPr>
          <p:cNvPr id="2" name="Title 1"/>
          <p:cNvSpPr>
            <a:spLocks noGrp="1"/>
          </p:cNvSpPr>
          <p:nvPr>
            <p:ph type="ctrTitle"/>
          </p:nvPr>
        </p:nvSpPr>
        <p:spPr>
          <a:xfrm>
            <a:off x="685800" y="914400"/>
            <a:ext cx="7772400" cy="2058362"/>
          </a:xfrm>
        </p:spPr>
        <p:txBody>
          <a:bodyPr>
            <a:normAutofit/>
          </a:bodyPr>
          <a:lstStyle/>
          <a:p>
            <a:r>
              <a:rPr lang="en-US" sz="2800" dirty="0" smtClean="0"/>
              <a:t>The </a:t>
            </a:r>
            <a:r>
              <a:rPr lang="en-US" sz="2800" dirty="0"/>
              <a:t>‘In Touch’ Personal Assistant: Next Generation Emotionally Intelligent Mobile </a:t>
            </a:r>
            <a:r>
              <a:rPr lang="en-US" sz="2800" dirty="0" smtClean="0"/>
              <a:t>Devices </a:t>
            </a:r>
            <a:endParaRPr lang="en-US" sz="2700" b="1" dirty="0">
              <a:effectLst/>
              <a:latin typeface="Bradley Hand ITC" pitchFamily="66" charset="0"/>
              <a:cs typeface="Arabic Typesetting" pitchFamily="66" charset="-78"/>
            </a:endParaRPr>
          </a:p>
        </p:txBody>
      </p:sp>
    </p:spTree>
    <p:extLst>
      <p:ext uri="{BB962C8B-B14F-4D97-AF65-F5344CB8AC3E}">
        <p14:creationId xmlns:p14="http://schemas.microsoft.com/office/powerpoint/2010/main" val="19506970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smtClean="0">
                <a:latin typeface="Bradley Hand ITC" pitchFamily="66" charset="0"/>
              </a:rPr>
              <a:t>the sequence package structures in the four complaint/disclaimer contrastive pairs</a:t>
            </a:r>
            <a:endParaRPr lang="en-US" sz="2800" dirty="0">
              <a:latin typeface="Bradley Hand ITC" pitchFamily="66" charset="0"/>
            </a:endParaRPr>
          </a:p>
        </p:txBody>
      </p:sp>
      <p:graphicFrame>
        <p:nvGraphicFramePr>
          <p:cNvPr id="50" name="Content Placeholder 49"/>
          <p:cNvGraphicFramePr>
            <a:graphicFrameLocks noGrp="1"/>
          </p:cNvGraphicFramePr>
          <p:nvPr>
            <p:ph sz="quarter" idx="13"/>
            <p:extLst>
              <p:ext uri="{D42A27DB-BD31-4B8C-83A1-F6EECF244321}">
                <p14:modId xmlns:p14="http://schemas.microsoft.com/office/powerpoint/2010/main" val="1789347466"/>
              </p:ext>
            </p:extLst>
          </p:nvPr>
        </p:nvGraphicFramePr>
        <p:xfrm>
          <a:off x="609600" y="1600200"/>
          <a:ext cx="79248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848698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Bradley Hand ITC" pitchFamily="66" charset="0"/>
              </a:rPr>
              <a:t>Generic Sequence package parking structures </a:t>
            </a:r>
            <a:endParaRPr lang="en-US" dirty="0">
              <a:latin typeface="Bradley Hand ITC" pitchFamily="66" charset="0"/>
            </a:endParaRPr>
          </a:p>
        </p:txBody>
      </p:sp>
      <p:sp>
        <p:nvSpPr>
          <p:cNvPr id="3" name="Content Placeholder 2"/>
          <p:cNvSpPr>
            <a:spLocks noGrp="1"/>
          </p:cNvSpPr>
          <p:nvPr>
            <p:ph sz="quarter" idx="13"/>
          </p:nvPr>
        </p:nvSpPr>
        <p:spPr/>
        <p:txBody>
          <a:bodyPr>
            <a:normAutofit lnSpcReduction="10000"/>
          </a:bodyPr>
          <a:lstStyle/>
          <a:p>
            <a:pPr marL="0" indent="0">
              <a:buNone/>
            </a:pPr>
            <a:r>
              <a:rPr lang="en-US" sz="2400" dirty="0">
                <a:solidFill>
                  <a:srgbClr val="FF0000"/>
                </a:solidFill>
              </a:rPr>
              <a:t>&lt;</a:t>
            </a:r>
            <a:r>
              <a:rPr lang="en-US" sz="2400" dirty="0" smtClean="0">
                <a:solidFill>
                  <a:srgbClr val="FF0000"/>
                </a:solidFill>
              </a:rPr>
              <a:t>Complaint/Disclaimer&gt; </a:t>
            </a:r>
            <a:r>
              <a:rPr lang="en-US" sz="2400" dirty="0">
                <a:solidFill>
                  <a:srgbClr val="FF0000"/>
                </a:solidFill>
              </a:rPr>
              <a:t>(Parking</a:t>
            </a:r>
            <a:r>
              <a:rPr lang="en-US" sz="2400" dirty="0" smtClean="0">
                <a:solidFill>
                  <a:srgbClr val="FF0000"/>
                </a:solidFill>
              </a:rPr>
              <a:t>) </a:t>
            </a:r>
          </a:p>
          <a:p>
            <a:r>
              <a:rPr lang="en-US" sz="2400" dirty="0" smtClean="0"/>
              <a:t>Complaint: “Parking </a:t>
            </a:r>
            <a:r>
              <a:rPr lang="en-US" sz="2400" dirty="0"/>
              <a:t>can be tough during the lunch </a:t>
            </a:r>
            <a:r>
              <a:rPr lang="en-US" sz="2400" dirty="0" smtClean="0"/>
              <a:t>crowd” </a:t>
            </a:r>
          </a:p>
          <a:p>
            <a:r>
              <a:rPr lang="en-US" sz="2400" dirty="0" smtClean="0"/>
              <a:t>Contrast Marker: “but” </a:t>
            </a:r>
          </a:p>
          <a:p>
            <a:r>
              <a:rPr lang="en-US" sz="2400" dirty="0" smtClean="0"/>
              <a:t>Idiom: “it </a:t>
            </a:r>
            <a:r>
              <a:rPr lang="en-US" sz="2400" dirty="0"/>
              <a:t>is totally worth it”</a:t>
            </a:r>
          </a:p>
          <a:p>
            <a:pPr marL="0" indent="0">
              <a:buNone/>
            </a:pPr>
            <a:r>
              <a:rPr lang="en-US" sz="2400" dirty="0" smtClean="0">
                <a:solidFill>
                  <a:srgbClr val="FF0000"/>
                </a:solidFill>
              </a:rPr>
              <a:t>&lt;Complaint/Disclaimer&gt; </a:t>
            </a:r>
            <a:r>
              <a:rPr lang="en-US" sz="2400" dirty="0">
                <a:solidFill>
                  <a:srgbClr val="FF0000"/>
                </a:solidFill>
              </a:rPr>
              <a:t>(Waiting</a:t>
            </a:r>
            <a:r>
              <a:rPr lang="en-US" sz="2400" dirty="0" smtClean="0">
                <a:solidFill>
                  <a:srgbClr val="FF0000"/>
                </a:solidFill>
              </a:rPr>
              <a:t>) </a:t>
            </a:r>
          </a:p>
          <a:p>
            <a:r>
              <a:rPr lang="en-US" sz="2400" dirty="0" smtClean="0"/>
              <a:t>Complaint: “There </a:t>
            </a:r>
            <a:r>
              <a:rPr lang="en-US" sz="2400" dirty="0"/>
              <a:t>is typically a line </a:t>
            </a:r>
            <a:endParaRPr lang="en-US" sz="2400" dirty="0" smtClean="0"/>
          </a:p>
          <a:p>
            <a:r>
              <a:rPr lang="en-US" sz="2400" dirty="0" smtClean="0"/>
              <a:t>Contrast Marker: “– (n-dash)” </a:t>
            </a:r>
          </a:p>
          <a:p>
            <a:r>
              <a:rPr lang="en-US" sz="2400" dirty="0" smtClean="0"/>
              <a:t>Idiom: “a </a:t>
            </a:r>
            <a:r>
              <a:rPr lang="en-US" sz="2400" dirty="0"/>
              <a:t>good sign in my opinion</a:t>
            </a:r>
            <a:r>
              <a:rPr lang="en-US" sz="2400" dirty="0" smtClean="0"/>
              <a:t>!”</a:t>
            </a:r>
            <a:endParaRPr lang="en-US" sz="2400" dirty="0"/>
          </a:p>
          <a:p>
            <a:endParaRPr lang="en-US" dirty="0"/>
          </a:p>
        </p:txBody>
      </p:sp>
    </p:spTree>
    <p:extLst>
      <p:ext uri="{BB962C8B-B14F-4D97-AF65-F5344CB8AC3E}">
        <p14:creationId xmlns:p14="http://schemas.microsoft.com/office/powerpoint/2010/main" val="2254927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Bradley Hand ITC" pitchFamily="66" charset="0"/>
              </a:rPr>
              <a:t>Generic Sequence </a:t>
            </a:r>
            <a:r>
              <a:rPr lang="en-US" dirty="0">
                <a:latin typeface="Bradley Hand ITC" pitchFamily="66" charset="0"/>
              </a:rPr>
              <a:t>package parking </a:t>
            </a:r>
            <a:r>
              <a:rPr lang="en-US" dirty="0" smtClean="0">
                <a:latin typeface="Bradley Hand ITC" pitchFamily="66" charset="0"/>
              </a:rPr>
              <a:t>structures, continued</a:t>
            </a:r>
            <a:endParaRPr lang="en-US" dirty="0"/>
          </a:p>
        </p:txBody>
      </p:sp>
      <p:sp>
        <p:nvSpPr>
          <p:cNvPr id="3" name="Content Placeholder 2"/>
          <p:cNvSpPr>
            <a:spLocks noGrp="1"/>
          </p:cNvSpPr>
          <p:nvPr>
            <p:ph sz="quarter" idx="13"/>
          </p:nvPr>
        </p:nvSpPr>
        <p:spPr/>
        <p:txBody>
          <a:bodyPr>
            <a:normAutofit fontScale="77500" lnSpcReduction="20000"/>
          </a:bodyPr>
          <a:lstStyle/>
          <a:p>
            <a:pPr marL="0" indent="0">
              <a:buNone/>
            </a:pPr>
            <a:r>
              <a:rPr lang="en-US" sz="3200" dirty="0">
                <a:solidFill>
                  <a:srgbClr val="FF0000"/>
                </a:solidFill>
              </a:rPr>
              <a:t>&lt;Complaint/Disclaimer&gt; (Seating)</a:t>
            </a:r>
          </a:p>
          <a:p>
            <a:r>
              <a:rPr lang="en-US" sz="3200" dirty="0"/>
              <a:t>Complaint:</a:t>
            </a:r>
            <a:r>
              <a:rPr lang="en-US" sz="3200" dirty="0">
                <a:solidFill>
                  <a:srgbClr val="FF0000"/>
                </a:solidFill>
              </a:rPr>
              <a:t> </a:t>
            </a:r>
            <a:r>
              <a:rPr lang="en-US" sz="3200" dirty="0"/>
              <a:t>“They have small indoor seating” </a:t>
            </a:r>
          </a:p>
          <a:p>
            <a:r>
              <a:rPr lang="en-US" sz="3200" dirty="0"/>
              <a:t>Contrast Marker: “but”</a:t>
            </a:r>
          </a:p>
          <a:p>
            <a:r>
              <a:rPr lang="en-US" sz="3200" dirty="0"/>
              <a:t>Idiom: “tons of outdoor seating</a:t>
            </a:r>
            <a:r>
              <a:rPr lang="en-US" sz="3200" dirty="0" smtClean="0"/>
              <a:t>”</a:t>
            </a:r>
          </a:p>
          <a:p>
            <a:pPr marL="0" indent="0">
              <a:buNone/>
            </a:pPr>
            <a:r>
              <a:rPr lang="en-US" sz="3200" dirty="0" smtClean="0">
                <a:solidFill>
                  <a:srgbClr val="FF0000"/>
                </a:solidFill>
              </a:rPr>
              <a:t>&lt;</a:t>
            </a:r>
            <a:r>
              <a:rPr lang="en-US" sz="3200" dirty="0">
                <a:solidFill>
                  <a:srgbClr val="FF0000"/>
                </a:solidFill>
              </a:rPr>
              <a:t>Complaint/Disclaimer&gt; (Payment)</a:t>
            </a:r>
          </a:p>
          <a:p>
            <a:r>
              <a:rPr lang="en-US" sz="3200" dirty="0"/>
              <a:t>Complaint: “They do not accept credit cards, only debit and cash”</a:t>
            </a:r>
          </a:p>
          <a:p>
            <a:r>
              <a:rPr lang="en-US" sz="3200" dirty="0"/>
              <a:t>Contrast Marker: “so”</a:t>
            </a:r>
          </a:p>
          <a:p>
            <a:r>
              <a:rPr lang="en-US" sz="3200" dirty="0"/>
              <a:t>Idiom: “come prepared”</a:t>
            </a:r>
          </a:p>
          <a:p>
            <a:endParaRPr lang="en-US" sz="3200" dirty="0"/>
          </a:p>
        </p:txBody>
      </p:sp>
    </p:spTree>
    <p:extLst>
      <p:ext uri="{BB962C8B-B14F-4D97-AF65-F5344CB8AC3E}">
        <p14:creationId xmlns:p14="http://schemas.microsoft.com/office/powerpoint/2010/main" val="15972302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dirty="0" smtClean="0">
                <a:latin typeface="Bradley Hand ITC" pitchFamily="66" charset="0"/>
              </a:rPr>
              <a:t>Analysis: what is the value of locating Sequence package parsing structures to the Mobile User? </a:t>
            </a:r>
            <a:endParaRPr lang="en-US" sz="2400" dirty="0">
              <a:latin typeface="Bradley Hand ITC" pitchFamily="66" charset="0"/>
            </a:endParaRPr>
          </a:p>
        </p:txBody>
      </p:sp>
      <p:sp>
        <p:nvSpPr>
          <p:cNvPr id="3" name="Content Placeholder 2"/>
          <p:cNvSpPr>
            <a:spLocks noGrp="1"/>
          </p:cNvSpPr>
          <p:nvPr>
            <p:ph sz="quarter" idx="13"/>
          </p:nvPr>
        </p:nvSpPr>
        <p:spPr>
          <a:xfrm>
            <a:off x="609600" y="1600200"/>
            <a:ext cx="7924800" cy="4114800"/>
          </a:xfrm>
        </p:spPr>
        <p:txBody>
          <a:bodyPr>
            <a:normAutofit/>
          </a:bodyPr>
          <a:lstStyle/>
          <a:p>
            <a:pPr>
              <a:buFont typeface="+mj-lt"/>
              <a:buAutoNum type="arabicPeriod"/>
            </a:pPr>
            <a:r>
              <a:rPr lang="en-US" sz="2200" dirty="0" smtClean="0"/>
              <a:t>Economic Parsing of Large Corpus of Natural Language Data to Help the Mobile </a:t>
            </a:r>
            <a:r>
              <a:rPr lang="en-US" sz="2200" dirty="0"/>
              <a:t>U</a:t>
            </a:r>
            <a:r>
              <a:rPr lang="en-US" sz="2200" dirty="0" smtClean="0"/>
              <a:t>ser </a:t>
            </a:r>
            <a:r>
              <a:rPr lang="en-US" sz="2200" dirty="0"/>
              <a:t>M</a:t>
            </a:r>
            <a:r>
              <a:rPr lang="en-US" sz="2200" dirty="0" smtClean="0"/>
              <a:t>ake a Decision </a:t>
            </a:r>
            <a:r>
              <a:rPr lang="en-US" sz="2200" dirty="0"/>
              <a:t>M</a:t>
            </a:r>
            <a:r>
              <a:rPr lang="en-US" sz="2200" dirty="0" smtClean="0"/>
              <a:t>ore </a:t>
            </a:r>
            <a:r>
              <a:rPr lang="en-US" sz="2200" dirty="0"/>
              <a:t>Q</a:t>
            </a:r>
            <a:r>
              <a:rPr lang="en-US" sz="2200" dirty="0" smtClean="0"/>
              <a:t>uickly</a:t>
            </a:r>
          </a:p>
          <a:p>
            <a:pPr>
              <a:buFont typeface="+mj-lt"/>
              <a:buAutoNum type="arabicPeriod"/>
            </a:pPr>
            <a:r>
              <a:rPr lang="en-US" sz="2200" dirty="0" smtClean="0"/>
              <a:t>Starting from the Location of Generic Sequence Package Parsing Structures the Mobile User is Aided in their Discovery of Important Product/Service Features in Online </a:t>
            </a:r>
            <a:r>
              <a:rPr lang="en-US" sz="2200" dirty="0"/>
              <a:t>R</a:t>
            </a:r>
            <a:r>
              <a:rPr lang="en-US" sz="2200" dirty="0" smtClean="0"/>
              <a:t>eview Postings </a:t>
            </a:r>
          </a:p>
          <a:p>
            <a:pPr>
              <a:buFont typeface="+mj-lt"/>
              <a:buAutoNum type="arabicPeriod"/>
            </a:pPr>
            <a:r>
              <a:rPr lang="en-US" sz="2200" dirty="0" smtClean="0"/>
              <a:t>Assist Mobile </a:t>
            </a:r>
            <a:r>
              <a:rPr lang="en-US" sz="2200" dirty="0"/>
              <a:t>U</a:t>
            </a:r>
            <a:r>
              <a:rPr lang="en-US" sz="2200" dirty="0" smtClean="0"/>
              <a:t>ser in Making a More </a:t>
            </a:r>
            <a:r>
              <a:rPr lang="en-US" sz="2200" dirty="0"/>
              <a:t>I</a:t>
            </a:r>
            <a:r>
              <a:rPr lang="en-US" sz="2200" dirty="0" smtClean="0"/>
              <a:t>nformed Purchase Decision</a:t>
            </a:r>
            <a:r>
              <a:rPr lang="en-US" sz="2200" dirty="0"/>
              <a:t> </a:t>
            </a:r>
            <a:r>
              <a:rPr lang="en-US" sz="2200" dirty="0" smtClean="0"/>
              <a:t>by Extracting/Abstracting Opinion-Related Reviews for their Emotional Content</a:t>
            </a:r>
          </a:p>
          <a:p>
            <a:pPr>
              <a:buFont typeface="+mj-lt"/>
              <a:buAutoNum type="arabicPeriod"/>
            </a:pPr>
            <a:r>
              <a:rPr lang="en-US" sz="2200" dirty="0" smtClean="0"/>
              <a:t>Consummating the Role of the PAM by Bringing Next Generation Emotionally Intelligent Personal Assistants into the Mobile World </a:t>
            </a:r>
            <a:endParaRPr lang="en-US" dirty="0" smtClean="0"/>
          </a:p>
          <a:p>
            <a:pPr marL="0" indent="0">
              <a:buNone/>
            </a:pPr>
            <a:endParaRPr lang="en-US" dirty="0"/>
          </a:p>
        </p:txBody>
      </p:sp>
    </p:spTree>
    <p:extLst>
      <p:ext uri="{BB962C8B-B14F-4D97-AF65-F5344CB8AC3E}">
        <p14:creationId xmlns:p14="http://schemas.microsoft.com/office/powerpoint/2010/main" val="21745359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92D050"/>
                </a:solidFill>
                <a:latin typeface="Bradley Hand ITC" pitchFamily="66" charset="0"/>
              </a:rPr>
              <a:t>Why do we need emotionally intelligent smartphones?</a:t>
            </a:r>
            <a:endParaRPr lang="en-US" dirty="0">
              <a:solidFill>
                <a:srgbClr val="92D050"/>
              </a:solidFill>
              <a:latin typeface="Bradley Hand ITC" pitchFamily="66" charset="0"/>
            </a:endParaRPr>
          </a:p>
        </p:txBody>
      </p:sp>
      <p:sp>
        <p:nvSpPr>
          <p:cNvPr id="3" name="Content Placeholder 2"/>
          <p:cNvSpPr>
            <a:spLocks noGrp="1"/>
          </p:cNvSpPr>
          <p:nvPr>
            <p:ph sz="quarter" idx="13"/>
          </p:nvPr>
        </p:nvSpPr>
        <p:spPr/>
        <p:txBody>
          <a:bodyPr>
            <a:normAutofit fontScale="85000" lnSpcReduction="10000"/>
          </a:bodyPr>
          <a:lstStyle/>
          <a:p>
            <a:pPr>
              <a:buFont typeface="Wingdings" pitchFamily="2" charset="2"/>
              <a:buChar char="Ø"/>
            </a:pPr>
            <a:r>
              <a:rPr lang="en-US" sz="2000" dirty="0" smtClean="0"/>
              <a:t>First, because users enjoy “more </a:t>
            </a:r>
            <a:r>
              <a:rPr lang="en-US" sz="2000" dirty="0"/>
              <a:t>intuitive interaction with mobile </a:t>
            </a:r>
            <a:r>
              <a:rPr lang="en-US" sz="2000" dirty="0" smtClean="0"/>
              <a:t>devices” due to the “maturing of  speech and language technology” (AVIOS email 3/27/13);</a:t>
            </a:r>
          </a:p>
          <a:p>
            <a:pPr>
              <a:buFont typeface="Wingdings" pitchFamily="2" charset="2"/>
              <a:buChar char="Ø"/>
            </a:pPr>
            <a:endParaRPr lang="en-US" sz="2000" dirty="0" smtClean="0"/>
          </a:p>
          <a:p>
            <a:pPr>
              <a:buFont typeface="Wingdings" pitchFamily="2" charset="2"/>
              <a:buChar char="Ø"/>
            </a:pPr>
            <a:r>
              <a:rPr lang="en-US" sz="2000" dirty="0" smtClean="0"/>
              <a:t>Second, because “in </a:t>
            </a:r>
            <a:r>
              <a:rPr lang="en-US" sz="2000" dirty="0"/>
              <a:t>the long term, the Personal-Assistant Model has the potential to be the primary user interface modality on many </a:t>
            </a:r>
            <a:r>
              <a:rPr lang="en-US" sz="2000" dirty="0" smtClean="0"/>
              <a:t>platforms” (Bill Meisel, “The </a:t>
            </a:r>
            <a:r>
              <a:rPr lang="en-US" sz="2000" dirty="0"/>
              <a:t>Personal-Assistant Model: Unifying the Technology </a:t>
            </a:r>
            <a:r>
              <a:rPr lang="en-US" sz="2000" dirty="0" smtClean="0"/>
              <a:t>Experience,” in Neustein/Markowitz (Eds.), Mobile Speech and Advanced Natural Language Solutions, Springer 2013)</a:t>
            </a:r>
          </a:p>
          <a:p>
            <a:pPr>
              <a:buFont typeface="Wingdings" pitchFamily="2" charset="2"/>
              <a:buChar char="Ø"/>
            </a:pPr>
            <a:endParaRPr lang="en-US" sz="2000" dirty="0" smtClean="0"/>
          </a:p>
          <a:p>
            <a:pPr>
              <a:buFont typeface="Wingdings" pitchFamily="2" charset="2"/>
              <a:buChar char="Ø"/>
            </a:pPr>
            <a:r>
              <a:rPr lang="en-US" sz="2000" dirty="0" smtClean="0"/>
              <a:t>Third, to address the irony that “as smartphones increasingly become ‘smarter’ at understanding natural language input there doesn’t seem to be a drive at making these devices ‘emotionally’ intelligent” (Speech Strategy News, November 2012)</a:t>
            </a:r>
            <a:endParaRPr lang="en-US" sz="2000" dirty="0"/>
          </a:p>
          <a:p>
            <a:pPr>
              <a:buFont typeface="Wingdings" pitchFamily="2" charset="2"/>
              <a:buChar char="Ø"/>
            </a:pPr>
            <a:endParaRPr lang="en-US" dirty="0" smtClean="0"/>
          </a:p>
          <a:p>
            <a:pPr marL="0" indent="0">
              <a:buNone/>
            </a:pPr>
            <a:r>
              <a:rPr lang="en-US" dirty="0" smtClean="0"/>
              <a:t>    </a:t>
            </a:r>
            <a:endParaRPr lang="en-US" dirty="0"/>
          </a:p>
        </p:txBody>
      </p:sp>
    </p:spTree>
    <p:extLst>
      <p:ext uri="{BB962C8B-B14F-4D97-AF65-F5344CB8AC3E}">
        <p14:creationId xmlns:p14="http://schemas.microsoft.com/office/powerpoint/2010/main" val="33062060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09600" y="274638"/>
            <a:ext cx="7924800" cy="1143000"/>
          </a:xfrm>
          <a:prstGeom prst="rect">
            <a:avLst/>
          </a:prstGeom>
        </p:spPr>
        <p:txBody>
          <a:bodyPr/>
          <a:lstStyle/>
          <a:p>
            <a:pPr lvl="0" algn="ctr" rtl="0"/>
            <a:r>
              <a:rPr lang="en-US" sz="2800" b="1" baseline="0" dirty="0" smtClean="0">
                <a:solidFill>
                  <a:srgbClr val="FF0000"/>
                </a:solidFill>
                <a:latin typeface="Bradley Hand ITC" pitchFamily="66" charset="0"/>
              </a:rPr>
              <a:t>DISPELLING</a:t>
            </a:r>
            <a:r>
              <a:rPr lang="en-US" sz="2800" b="1" dirty="0" smtClean="0">
                <a:solidFill>
                  <a:srgbClr val="FF0000"/>
                </a:solidFill>
                <a:latin typeface="Bradley Hand ITC" pitchFamily="66" charset="0"/>
              </a:rPr>
              <a:t> THE MYTH THAT </a:t>
            </a:r>
            <a:br>
              <a:rPr lang="en-US" sz="2800" b="1" dirty="0" smtClean="0">
                <a:solidFill>
                  <a:srgbClr val="FF0000"/>
                </a:solidFill>
                <a:latin typeface="Bradley Hand ITC" pitchFamily="66" charset="0"/>
              </a:rPr>
            </a:br>
            <a:r>
              <a:rPr lang="en-US" sz="2800" b="1" dirty="0" smtClean="0">
                <a:solidFill>
                  <a:srgbClr val="FF0000"/>
                </a:solidFill>
                <a:latin typeface="Bradley Hand ITC" pitchFamily="66" charset="0"/>
              </a:rPr>
              <a:t>“CUTE” MEANS “SMART”</a:t>
            </a:r>
            <a:endParaRPr lang="en-US" sz="2800" b="1" dirty="0">
              <a:solidFill>
                <a:srgbClr val="FF0000"/>
              </a:solidFill>
              <a:latin typeface="Bradley Hand ITC" pitchFamily="66" charset="0"/>
            </a:endParaRPr>
          </a:p>
        </p:txBody>
      </p:sp>
      <p:sp>
        <p:nvSpPr>
          <p:cNvPr id="15" name="Content Placeholder 14"/>
          <p:cNvSpPr>
            <a:spLocks noGrp="1"/>
          </p:cNvSpPr>
          <p:nvPr>
            <p:ph sz="quarter" idx="13"/>
          </p:nvPr>
        </p:nvSpPr>
        <p:spPr/>
        <p:txBody>
          <a:bodyPr>
            <a:noAutofit/>
          </a:bodyPr>
          <a:lstStyle/>
          <a:p>
            <a:pPr marL="0" lvl="0" indent="0" algn="ctr" rtl="0">
              <a:buNone/>
            </a:pPr>
            <a:r>
              <a:rPr lang="en-US" sz="2000" baseline="0" dirty="0" smtClean="0">
                <a:latin typeface="Calibri" pitchFamily="34" charset="0"/>
                <a:cs typeface="Calibri" pitchFamily="34" charset="0"/>
              </a:rPr>
              <a:t>(</a:t>
            </a:r>
            <a:r>
              <a:rPr lang="en-US" sz="2000" i="1" baseline="0" dirty="0" smtClean="0">
                <a:latin typeface="Calibri" pitchFamily="34" charset="0"/>
                <a:cs typeface="Calibri" pitchFamily="34" charset="0"/>
              </a:rPr>
              <a:t>Excerpt of Neustein interview in SSN, November 2012</a:t>
            </a:r>
            <a:r>
              <a:rPr lang="en-US" sz="2000" baseline="0" dirty="0" smtClean="0">
                <a:latin typeface="Calibri" pitchFamily="34" charset="0"/>
                <a:cs typeface="Calibri" pitchFamily="34" charset="0"/>
              </a:rPr>
              <a:t>)</a:t>
            </a:r>
          </a:p>
          <a:p>
            <a:pPr lvl="0" rtl="0">
              <a:buFont typeface="Wingdings" pitchFamily="2" charset="2"/>
              <a:buChar char="q"/>
            </a:pPr>
            <a:r>
              <a:rPr lang="en-US" sz="2000" baseline="0" dirty="0" smtClean="0">
                <a:effectLst>
                  <a:outerShdw blurRad="38100" dist="38100" dir="2700000" algn="tl">
                    <a:srgbClr val="000000">
                      <a:alpha val="43137"/>
                    </a:srgbClr>
                  </a:outerShdw>
                </a:effectLst>
                <a:latin typeface="Calibri" pitchFamily="34" charset="0"/>
                <a:cs typeface="Calibri" pitchFamily="34" charset="0"/>
              </a:rPr>
              <a:t>“Cute” doesn’t necessarily mean emotionally smart. </a:t>
            </a:r>
          </a:p>
          <a:p>
            <a:pPr lvl="0" rtl="0">
              <a:buFont typeface="Wingdings" pitchFamily="2" charset="2"/>
              <a:buChar char="q"/>
            </a:pPr>
            <a:r>
              <a:rPr lang="en-US" sz="2000" baseline="0" dirty="0" smtClean="0">
                <a:latin typeface="Calibri" pitchFamily="34" charset="0"/>
                <a:cs typeface="Calibri" pitchFamily="34" charset="0"/>
              </a:rPr>
              <a:t>In fact, such [‘cute’] devices that engage users in carefree conversations may appear, albeit speciously, to respond on an emotional level.</a:t>
            </a:r>
          </a:p>
          <a:p>
            <a:pPr lvl="0" rtl="0">
              <a:buFont typeface="Wingdings" pitchFamily="2" charset="2"/>
              <a:buChar char="q"/>
            </a:pPr>
            <a:r>
              <a:rPr lang="en-US" sz="2000" baseline="0" dirty="0" smtClean="0">
                <a:latin typeface="Calibri" pitchFamily="34" charset="0"/>
                <a:cs typeface="Calibri" pitchFamily="34" charset="0"/>
              </a:rPr>
              <a:t>But when the smart device produces a preposterous response either because of an out-of-vocabulary word that was not understood by the personal-assistant model or the task requested of the mobile device was unfamiliar to the system altogether, the bubble begins to burst.</a:t>
            </a:r>
            <a:endParaRPr lang="en-US" sz="2000" dirty="0">
              <a:latin typeface="Calibri" pitchFamily="34" charset="0"/>
              <a:cs typeface="Calibri" pitchFamily="34" charset="0"/>
            </a:endParaRPr>
          </a:p>
        </p:txBody>
      </p:sp>
    </p:spTree>
    <p:extLst>
      <p:ext uri="{BB962C8B-B14F-4D97-AF65-F5344CB8AC3E}">
        <p14:creationId xmlns:p14="http://schemas.microsoft.com/office/powerpoint/2010/main" val="25603085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5">
                    <a:lumMod val="60000"/>
                    <a:lumOff val="40000"/>
                  </a:schemeClr>
                </a:solidFill>
                <a:latin typeface="Bradley Hand ITC" pitchFamily="66" charset="0"/>
              </a:rPr>
              <a:t>HOW TO MAKE SMARTPHONES EMOTIONALLY SMART?</a:t>
            </a:r>
            <a:endParaRPr lang="en-US" dirty="0">
              <a:solidFill>
                <a:schemeClr val="accent5">
                  <a:lumMod val="60000"/>
                  <a:lumOff val="40000"/>
                </a:schemeClr>
              </a:solidFill>
              <a:latin typeface="Bradley Hand ITC" pitchFamily="66" charset="0"/>
            </a:endParaRPr>
          </a:p>
        </p:txBody>
      </p:sp>
      <p:graphicFrame>
        <p:nvGraphicFramePr>
          <p:cNvPr id="16" name="Content Placeholder 15"/>
          <p:cNvGraphicFramePr>
            <a:graphicFrameLocks noGrp="1"/>
          </p:cNvGraphicFramePr>
          <p:nvPr>
            <p:ph sz="quarter" idx="13"/>
            <p:extLst>
              <p:ext uri="{D42A27DB-BD31-4B8C-83A1-F6EECF244321}">
                <p14:modId xmlns:p14="http://schemas.microsoft.com/office/powerpoint/2010/main" val="2904654623"/>
              </p:ext>
            </p:extLst>
          </p:nvPr>
        </p:nvGraphicFramePr>
        <p:xfrm>
          <a:off x="609600" y="1600200"/>
          <a:ext cx="79248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200050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924800" cy="1371600"/>
          </a:xfrm>
        </p:spPr>
        <p:txBody>
          <a:bodyPr/>
          <a:lstStyle/>
          <a:p>
            <a:pPr algn="ctr"/>
            <a:r>
              <a:rPr lang="en-US" sz="2400" b="1" dirty="0" smtClean="0">
                <a:solidFill>
                  <a:srgbClr val="00B0F0"/>
                </a:solidFill>
                <a:latin typeface="Bradley Hand ITC" pitchFamily="66" charset="0"/>
              </a:rPr>
              <a:t>E-COMMERCE and the Necessity For an emotionally intelligent smartphone</a:t>
            </a:r>
            <a:br>
              <a:rPr lang="en-US" sz="2400" b="1" dirty="0" smtClean="0">
                <a:solidFill>
                  <a:srgbClr val="00B0F0"/>
                </a:solidFill>
                <a:latin typeface="Bradley Hand ITC" pitchFamily="66" charset="0"/>
              </a:rPr>
            </a:br>
            <a:endParaRPr lang="en-US" sz="2400" b="1" dirty="0">
              <a:solidFill>
                <a:srgbClr val="00B0F0"/>
              </a:solidFill>
              <a:latin typeface="Bradley Hand ITC" pitchFamily="66" charset="0"/>
            </a:endParaRPr>
          </a:p>
        </p:txBody>
      </p:sp>
      <p:graphicFrame>
        <p:nvGraphicFramePr>
          <p:cNvPr id="26" name="Content Placeholder 25"/>
          <p:cNvGraphicFramePr>
            <a:graphicFrameLocks noGrp="1"/>
          </p:cNvGraphicFramePr>
          <p:nvPr>
            <p:ph sz="quarter" idx="13"/>
            <p:extLst>
              <p:ext uri="{D42A27DB-BD31-4B8C-83A1-F6EECF244321}">
                <p14:modId xmlns:p14="http://schemas.microsoft.com/office/powerpoint/2010/main" val="3786091110"/>
              </p:ext>
            </p:extLst>
          </p:nvPr>
        </p:nvGraphicFramePr>
        <p:xfrm>
          <a:off x="609600" y="1600200"/>
          <a:ext cx="79248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564642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b="1" dirty="0" smtClean="0">
                <a:solidFill>
                  <a:srgbClr val="92D050"/>
                </a:solidFill>
                <a:latin typeface="Bradley Hand ITC" pitchFamily="66" charset="0"/>
              </a:rPr>
              <a:t>How the  ‘In Touch’ personal Assistant Can exploit Social media for E-Commerce</a:t>
            </a:r>
            <a:endParaRPr lang="en-US" sz="2400" b="1" dirty="0">
              <a:solidFill>
                <a:srgbClr val="92D050"/>
              </a:solidFill>
              <a:latin typeface="Bradley Hand ITC" pitchFamily="66" charset="0"/>
            </a:endParaRPr>
          </a:p>
        </p:txBody>
      </p:sp>
      <p:graphicFrame>
        <p:nvGraphicFramePr>
          <p:cNvPr id="25" name="Content Placeholder 24"/>
          <p:cNvGraphicFramePr>
            <a:graphicFrameLocks noGrp="1"/>
          </p:cNvGraphicFramePr>
          <p:nvPr>
            <p:ph sz="quarter" idx="13"/>
            <p:extLst>
              <p:ext uri="{D42A27DB-BD31-4B8C-83A1-F6EECF244321}">
                <p14:modId xmlns:p14="http://schemas.microsoft.com/office/powerpoint/2010/main" val="2031116502"/>
              </p:ext>
            </p:extLst>
          </p:nvPr>
        </p:nvGraphicFramePr>
        <p:xfrm>
          <a:off x="609600" y="1600200"/>
          <a:ext cx="79248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939334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smtClean="0">
                <a:solidFill>
                  <a:srgbClr val="FF0000"/>
                </a:solidFill>
                <a:latin typeface="Bradley Hand ITC" pitchFamily="66" charset="0"/>
              </a:rPr>
              <a:t>Spa as a unique data-extraction tool for online Reviews</a:t>
            </a:r>
            <a:endParaRPr lang="en-US" sz="2800" dirty="0">
              <a:solidFill>
                <a:srgbClr val="FF0000"/>
              </a:solidFill>
              <a:latin typeface="Bradley Hand ITC" pitchFamily="66" charset="0"/>
            </a:endParaRPr>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176736209"/>
              </p:ext>
            </p:extLst>
          </p:nvPr>
        </p:nvGraphicFramePr>
        <p:xfrm>
          <a:off x="609600" y="1600200"/>
          <a:ext cx="79248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406006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92D050"/>
                </a:solidFill>
                <a:latin typeface="Bradley Hand ITC" pitchFamily="66" charset="0"/>
              </a:rPr>
              <a:t>SPA’s Hybrid Approach to Natural Language Understanding</a:t>
            </a:r>
          </a:p>
        </p:txBody>
      </p:sp>
      <p:graphicFrame>
        <p:nvGraphicFramePr>
          <p:cNvPr id="36" name="Content Placeholder 35"/>
          <p:cNvGraphicFramePr>
            <a:graphicFrameLocks noGrp="1"/>
          </p:cNvGraphicFramePr>
          <p:nvPr>
            <p:ph sz="quarter" idx="13"/>
            <p:extLst>
              <p:ext uri="{D42A27DB-BD31-4B8C-83A1-F6EECF244321}">
                <p14:modId xmlns:p14="http://schemas.microsoft.com/office/powerpoint/2010/main" val="2454960007"/>
              </p:ext>
            </p:extLst>
          </p:nvPr>
        </p:nvGraphicFramePr>
        <p:xfrm>
          <a:off x="609600" y="1600200"/>
          <a:ext cx="79248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301306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7924800" cy="1143000"/>
          </a:xfrm>
        </p:spPr>
        <p:txBody>
          <a:bodyPr/>
          <a:lstStyle/>
          <a:p>
            <a:pPr algn="ctr"/>
            <a:r>
              <a:rPr lang="en-US" sz="2400" dirty="0" smtClean="0">
                <a:solidFill>
                  <a:srgbClr val="FFFF00"/>
                </a:solidFill>
                <a:latin typeface="Bradley Hand ITC" pitchFamily="66" charset="0"/>
              </a:rPr>
              <a:t>using Spa to extract subtle negative attributes from a five-star restaurant review </a:t>
            </a:r>
            <a:endParaRPr lang="en-US" sz="2400" dirty="0">
              <a:solidFill>
                <a:srgbClr val="FFFF00"/>
              </a:solidFill>
              <a:latin typeface="Bradley Hand ITC" pitchFamily="66" charset="0"/>
            </a:endParaRPr>
          </a:p>
        </p:txBody>
      </p:sp>
      <p:sp>
        <p:nvSpPr>
          <p:cNvPr id="3" name="Content Placeholder 2"/>
          <p:cNvSpPr>
            <a:spLocks noGrp="1"/>
          </p:cNvSpPr>
          <p:nvPr>
            <p:ph sz="quarter" idx="13"/>
          </p:nvPr>
        </p:nvSpPr>
        <p:spPr/>
        <p:txBody>
          <a:bodyPr>
            <a:normAutofit lnSpcReduction="10000"/>
          </a:bodyPr>
          <a:lstStyle/>
          <a:p>
            <a:pPr marL="0" indent="0">
              <a:buNone/>
            </a:pPr>
            <a:r>
              <a:rPr lang="en-US" dirty="0" smtClean="0"/>
              <a:t>&lt;</a:t>
            </a:r>
            <a:r>
              <a:rPr lang="en-US" dirty="0"/>
              <a:t>Opening Endorsement&gt; </a:t>
            </a:r>
            <a:r>
              <a:rPr lang="en-US" i="1" dirty="0"/>
              <a:t>“I’ve been here 4-5 times at least and I never leave disappointed”</a:t>
            </a:r>
            <a:endParaRPr lang="en-US" dirty="0"/>
          </a:p>
          <a:p>
            <a:pPr marL="0" indent="0">
              <a:buNone/>
            </a:pPr>
            <a:r>
              <a:rPr lang="en-US" dirty="0" smtClean="0">
                <a:solidFill>
                  <a:srgbClr val="FF0000"/>
                </a:solidFill>
              </a:rPr>
              <a:t>&lt;</a:t>
            </a:r>
            <a:r>
              <a:rPr lang="en-US" dirty="0">
                <a:solidFill>
                  <a:srgbClr val="FF0000"/>
                </a:solidFill>
              </a:rPr>
              <a:t>Complaint/Disclaimer (Parking)&gt; </a:t>
            </a:r>
            <a:r>
              <a:rPr lang="en-US" dirty="0"/>
              <a:t>“Parking can be tough during the lunch crowd but it is totally worth it”</a:t>
            </a:r>
          </a:p>
          <a:p>
            <a:pPr marL="0" indent="0">
              <a:buNone/>
            </a:pPr>
            <a:r>
              <a:rPr lang="en-US" dirty="0" smtClean="0">
                <a:solidFill>
                  <a:srgbClr val="FF0000"/>
                </a:solidFill>
              </a:rPr>
              <a:t>&lt;</a:t>
            </a:r>
            <a:r>
              <a:rPr lang="en-US" dirty="0">
                <a:solidFill>
                  <a:srgbClr val="FF0000"/>
                </a:solidFill>
              </a:rPr>
              <a:t>Complaint/Disclaimer (Waiting)&gt; </a:t>
            </a:r>
            <a:r>
              <a:rPr lang="en-US" dirty="0"/>
              <a:t>“There is typically a line – a good sign in my opinion!</a:t>
            </a:r>
          </a:p>
          <a:p>
            <a:pPr marL="0" indent="0">
              <a:buNone/>
            </a:pPr>
            <a:r>
              <a:rPr lang="en-US" dirty="0" smtClean="0">
                <a:solidFill>
                  <a:srgbClr val="FF0000"/>
                </a:solidFill>
              </a:rPr>
              <a:t>&lt;</a:t>
            </a:r>
            <a:r>
              <a:rPr lang="en-US" dirty="0">
                <a:solidFill>
                  <a:srgbClr val="FF0000"/>
                </a:solidFill>
              </a:rPr>
              <a:t>Complaint/Disclaimer (Seating)&gt; </a:t>
            </a:r>
            <a:r>
              <a:rPr lang="en-US" dirty="0"/>
              <a:t>“They have small indoor seating but tons of outdoor seating” </a:t>
            </a:r>
          </a:p>
          <a:p>
            <a:pPr marL="0" indent="0">
              <a:buNone/>
            </a:pPr>
            <a:r>
              <a:rPr lang="en-US" b="1" dirty="0" smtClean="0"/>
              <a:t>&lt;</a:t>
            </a:r>
            <a:r>
              <a:rPr lang="en-US" dirty="0"/>
              <a:t>Opinion Review&gt; </a:t>
            </a:r>
            <a:r>
              <a:rPr lang="en-US" i="1" dirty="0"/>
              <a:t>“The falafel is excellent. I always ask for a side of their hot sauce because it’s that good! The falafel combo deal is great because it is cheap and it comes with their fantastic banana shake! The banana shake is the best I’ve ever had!”</a:t>
            </a:r>
            <a:r>
              <a:rPr lang="en-US" dirty="0"/>
              <a:t> </a:t>
            </a:r>
          </a:p>
          <a:p>
            <a:pPr marL="0" indent="0">
              <a:buNone/>
            </a:pPr>
            <a:r>
              <a:rPr lang="en-US" dirty="0" smtClean="0">
                <a:solidFill>
                  <a:srgbClr val="FF0000"/>
                </a:solidFill>
              </a:rPr>
              <a:t>&lt;</a:t>
            </a:r>
            <a:r>
              <a:rPr lang="en-US" dirty="0">
                <a:solidFill>
                  <a:srgbClr val="FF0000"/>
                </a:solidFill>
              </a:rPr>
              <a:t>Complaint/Disclaimer (Payment)&gt; </a:t>
            </a:r>
            <a:r>
              <a:rPr lang="en-US" dirty="0"/>
              <a:t>“They do not accept credit cards, only debit and cash so come prepared</a:t>
            </a:r>
            <a:r>
              <a:rPr lang="en-US" dirty="0" smtClean="0"/>
              <a:t>”</a:t>
            </a:r>
          </a:p>
          <a:p>
            <a:pPr marL="0" indent="0">
              <a:buNone/>
            </a:pPr>
            <a:r>
              <a:rPr lang="en-US" b="1" dirty="0" smtClean="0"/>
              <a:t>&lt;</a:t>
            </a:r>
            <a:r>
              <a:rPr lang="en-US" dirty="0"/>
              <a:t>Closing Endorsement</a:t>
            </a:r>
            <a:r>
              <a:rPr lang="en-US" b="1" dirty="0"/>
              <a:t>&gt;</a:t>
            </a:r>
            <a:r>
              <a:rPr lang="en-US" dirty="0"/>
              <a:t> </a:t>
            </a:r>
            <a:r>
              <a:rPr lang="en-US" i="1" dirty="0"/>
              <a:t>“This place is a must if you leave </a:t>
            </a:r>
            <a:r>
              <a:rPr lang="en-US" dirty="0"/>
              <a:t>[sic]</a:t>
            </a:r>
            <a:r>
              <a:rPr lang="en-US" i="1" dirty="0"/>
              <a:t> in San Jose! Excellent, just excellent!”</a:t>
            </a:r>
            <a:endParaRPr lang="en-US" dirty="0"/>
          </a:p>
          <a:p>
            <a:endParaRPr lang="en-US" dirty="0"/>
          </a:p>
        </p:txBody>
      </p:sp>
    </p:spTree>
    <p:extLst>
      <p:ext uri="{BB962C8B-B14F-4D97-AF65-F5344CB8AC3E}">
        <p14:creationId xmlns:p14="http://schemas.microsoft.com/office/powerpoint/2010/main" val="496794976"/>
      </p:ext>
    </p:extLst>
  </p:cSld>
  <p:clrMapOvr>
    <a:masterClrMapping/>
  </p:clrMapOvr>
  <p:timing>
    <p:tnLst>
      <p:par>
        <p:cTn id="1" dur="indefinite" restart="never" nodeType="tmRoot"/>
      </p:par>
    </p:tnLst>
  </p:timing>
</p:sld>
</file>

<file path=ppt/theme/theme1.xml><?xml version="1.0" encoding="utf-8"?>
<a:theme xmlns:a="http://schemas.openxmlformats.org/drawingml/2006/main" name="Horizon">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1970</TotalTime>
  <Words>1329</Words>
  <Application>Microsoft Office PowerPoint</Application>
  <PresentationFormat>On-screen Show (4:3)</PresentationFormat>
  <Paragraphs>74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Horizon</vt:lpstr>
      <vt:lpstr>The ‘In Touch’ Personal Assistant: Next Generation Emotionally Intelligent Mobile Devices </vt:lpstr>
      <vt:lpstr>Why do we need emotionally intelligent smartphones?</vt:lpstr>
      <vt:lpstr>PowerPoint Presentation</vt:lpstr>
      <vt:lpstr>HOW TO MAKE SMARTPHONES EMOTIONALLY SMART?</vt:lpstr>
      <vt:lpstr>E-COMMERCE and the Necessity For an emotionally intelligent smartphone </vt:lpstr>
      <vt:lpstr>How the  ‘In Touch’ personal Assistant Can exploit Social media for E-Commerce</vt:lpstr>
      <vt:lpstr>Spa as a unique data-extraction tool for online Reviews</vt:lpstr>
      <vt:lpstr>SPA’s Hybrid Approach to Natural Language Understanding</vt:lpstr>
      <vt:lpstr>using Spa to extract subtle negative attributes from a five-star restaurant review </vt:lpstr>
      <vt:lpstr>the sequence package structures in the four complaint/disclaimer contrastive pairs</vt:lpstr>
      <vt:lpstr>Generic Sequence package parking structures </vt:lpstr>
      <vt:lpstr>Generic Sequence package parking structures, continued</vt:lpstr>
      <vt:lpstr>Analysis: what is the value of locating Sequence package parsing structures to the Mobile User?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CONVERTING SERVICE CALL TO MARKETING TOOL</dc:title>
  <dc:creator>Amy Neustein</dc:creator>
  <cp:lastModifiedBy>Amy Neustein</cp:lastModifiedBy>
  <cp:revision>206</cp:revision>
  <dcterms:created xsi:type="dcterms:W3CDTF">2011-04-29T02:52:57Z</dcterms:created>
  <dcterms:modified xsi:type="dcterms:W3CDTF">2013-04-01T16:07:49Z</dcterms:modified>
</cp:coreProperties>
</file>